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52" autoAdjust="0"/>
    <p:restoredTop sz="94660"/>
  </p:normalViewPr>
  <p:slideViewPr>
    <p:cSldViewPr snapToGrid="0">
      <p:cViewPr varScale="1">
        <p:scale>
          <a:sx n="69" d="100"/>
          <a:sy n="69" d="100"/>
        </p:scale>
        <p:origin x="55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D951C8-9B90-4B3B-9D38-3E343135C425}" type="datetimeFigureOut">
              <a:rPr lang="en-CA" smtClean="0"/>
              <a:t>2021-10-13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C69E8-4FC8-480D-B410-3521D56F819A}" type="slidenum">
              <a:rPr lang="en-CA" smtClean="0"/>
              <a:t>‹#›</a:t>
            </a:fld>
            <a:endParaRPr lang="en-CA"/>
          </a:p>
        </p:txBody>
      </p:sp>
    </p:spTree>
    <p:extLst>
      <p:ext uri="{BB962C8B-B14F-4D97-AF65-F5344CB8AC3E}">
        <p14:creationId xmlns:p14="http://schemas.microsoft.com/office/powerpoint/2010/main" val="2599461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270521B-4DAF-492B-AAAD-62410FA68863}" type="datetime1">
              <a:rPr lang="en-CA" smtClean="0"/>
              <a:t>2021-10-13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D5177F-93A7-4CCA-8415-D9B7CFA8B705}" type="slidenum">
              <a:rPr lang="en-CA" smtClean="0"/>
              <a:t>‹#›</a:t>
            </a:fld>
            <a:endParaRPr lang="en-CA"/>
          </a:p>
        </p:txBody>
      </p:sp>
    </p:spTree>
    <p:extLst>
      <p:ext uri="{BB962C8B-B14F-4D97-AF65-F5344CB8AC3E}">
        <p14:creationId xmlns:p14="http://schemas.microsoft.com/office/powerpoint/2010/main" val="938829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F22D2F2-0E23-4780-8661-C8B5F0BFB674}" type="datetime1">
              <a:rPr lang="en-CA" smtClean="0"/>
              <a:t>2021-10-13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D5177F-93A7-4CCA-8415-D9B7CFA8B705}" type="slidenum">
              <a:rPr lang="en-CA" smtClean="0"/>
              <a:t>‹#›</a:t>
            </a:fld>
            <a:endParaRPr lang="en-CA"/>
          </a:p>
        </p:txBody>
      </p:sp>
    </p:spTree>
    <p:extLst>
      <p:ext uri="{BB962C8B-B14F-4D97-AF65-F5344CB8AC3E}">
        <p14:creationId xmlns:p14="http://schemas.microsoft.com/office/powerpoint/2010/main" val="2267481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F8CDECC-333A-4F37-B096-B56E27BD1848}" type="datetime1">
              <a:rPr lang="en-CA" smtClean="0"/>
              <a:t>2021-10-13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D5177F-93A7-4CCA-8415-D9B7CFA8B705}" type="slidenum">
              <a:rPr lang="en-CA" smtClean="0"/>
              <a:t>‹#›</a:t>
            </a:fld>
            <a:endParaRPr lang="en-CA"/>
          </a:p>
        </p:txBody>
      </p:sp>
    </p:spTree>
    <p:extLst>
      <p:ext uri="{BB962C8B-B14F-4D97-AF65-F5344CB8AC3E}">
        <p14:creationId xmlns:p14="http://schemas.microsoft.com/office/powerpoint/2010/main" val="2197174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E81AFEB-EF64-45A6-8E39-F73CA35DC577}" type="datetime1">
              <a:rPr lang="en-CA" smtClean="0"/>
              <a:t>2021-10-13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D5177F-93A7-4CCA-8415-D9B7CFA8B705}" type="slidenum">
              <a:rPr lang="en-CA" smtClean="0"/>
              <a:t>‹#›</a:t>
            </a:fld>
            <a:endParaRPr lang="en-CA"/>
          </a:p>
        </p:txBody>
      </p:sp>
    </p:spTree>
    <p:extLst>
      <p:ext uri="{BB962C8B-B14F-4D97-AF65-F5344CB8AC3E}">
        <p14:creationId xmlns:p14="http://schemas.microsoft.com/office/powerpoint/2010/main" val="390836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D528B7-1CDE-4B6B-885C-BC60C68EF99A}" type="datetime1">
              <a:rPr lang="en-CA" smtClean="0"/>
              <a:t>2021-10-13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D5177F-93A7-4CCA-8415-D9B7CFA8B705}" type="slidenum">
              <a:rPr lang="en-CA" smtClean="0"/>
              <a:t>‹#›</a:t>
            </a:fld>
            <a:endParaRPr lang="en-CA"/>
          </a:p>
        </p:txBody>
      </p:sp>
    </p:spTree>
    <p:extLst>
      <p:ext uri="{BB962C8B-B14F-4D97-AF65-F5344CB8AC3E}">
        <p14:creationId xmlns:p14="http://schemas.microsoft.com/office/powerpoint/2010/main" val="2572695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1F951015-1B42-4518-A251-5EB2723E3ED8}" type="datetime1">
              <a:rPr lang="en-CA" smtClean="0"/>
              <a:t>2021-10-13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DD5177F-93A7-4CCA-8415-D9B7CFA8B705}" type="slidenum">
              <a:rPr lang="en-CA" smtClean="0"/>
              <a:t>‹#›</a:t>
            </a:fld>
            <a:endParaRPr lang="en-CA"/>
          </a:p>
        </p:txBody>
      </p:sp>
    </p:spTree>
    <p:extLst>
      <p:ext uri="{BB962C8B-B14F-4D97-AF65-F5344CB8AC3E}">
        <p14:creationId xmlns:p14="http://schemas.microsoft.com/office/powerpoint/2010/main" val="1281243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ACB3CCA-C36A-414E-95B9-5775BACB2500}" type="datetime1">
              <a:rPr lang="en-CA" smtClean="0"/>
              <a:t>2021-10-13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DD5177F-93A7-4CCA-8415-D9B7CFA8B705}" type="slidenum">
              <a:rPr lang="en-CA" smtClean="0"/>
              <a:t>‹#›</a:t>
            </a:fld>
            <a:endParaRPr lang="en-CA"/>
          </a:p>
        </p:txBody>
      </p:sp>
    </p:spTree>
    <p:extLst>
      <p:ext uri="{BB962C8B-B14F-4D97-AF65-F5344CB8AC3E}">
        <p14:creationId xmlns:p14="http://schemas.microsoft.com/office/powerpoint/2010/main" val="317044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1E953329-063F-4F25-9A3E-0FA244851D46}" type="datetime1">
              <a:rPr lang="en-CA" smtClean="0"/>
              <a:t>2021-10-13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DD5177F-93A7-4CCA-8415-D9B7CFA8B705}" type="slidenum">
              <a:rPr lang="en-CA" smtClean="0"/>
              <a:t>‹#›</a:t>
            </a:fld>
            <a:endParaRPr lang="en-CA"/>
          </a:p>
        </p:txBody>
      </p:sp>
    </p:spTree>
    <p:extLst>
      <p:ext uri="{BB962C8B-B14F-4D97-AF65-F5344CB8AC3E}">
        <p14:creationId xmlns:p14="http://schemas.microsoft.com/office/powerpoint/2010/main" val="2607930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F6DC8E-4DEA-46A4-8BF3-39613284BF61}" type="datetime1">
              <a:rPr lang="en-CA" smtClean="0"/>
              <a:t>2021-10-13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DD5177F-93A7-4CCA-8415-D9B7CFA8B705}" type="slidenum">
              <a:rPr lang="en-CA" smtClean="0"/>
              <a:t>‹#›</a:t>
            </a:fld>
            <a:endParaRPr lang="en-CA"/>
          </a:p>
        </p:txBody>
      </p:sp>
    </p:spTree>
    <p:extLst>
      <p:ext uri="{BB962C8B-B14F-4D97-AF65-F5344CB8AC3E}">
        <p14:creationId xmlns:p14="http://schemas.microsoft.com/office/powerpoint/2010/main" val="3078266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914A39-58F1-4EBA-96FA-070586114565}" type="datetime1">
              <a:rPr lang="en-CA" smtClean="0"/>
              <a:t>2021-10-13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DD5177F-93A7-4CCA-8415-D9B7CFA8B705}" type="slidenum">
              <a:rPr lang="en-CA" smtClean="0"/>
              <a:t>‹#›</a:t>
            </a:fld>
            <a:endParaRPr lang="en-CA"/>
          </a:p>
        </p:txBody>
      </p:sp>
    </p:spTree>
    <p:extLst>
      <p:ext uri="{BB962C8B-B14F-4D97-AF65-F5344CB8AC3E}">
        <p14:creationId xmlns:p14="http://schemas.microsoft.com/office/powerpoint/2010/main" val="3749168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036B5F-B457-4C1E-AE83-3B2A176D45A7}" type="datetime1">
              <a:rPr lang="en-CA" smtClean="0"/>
              <a:t>2021-10-13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DD5177F-93A7-4CCA-8415-D9B7CFA8B705}" type="slidenum">
              <a:rPr lang="en-CA" smtClean="0"/>
              <a:t>‹#›</a:t>
            </a:fld>
            <a:endParaRPr lang="en-CA"/>
          </a:p>
        </p:txBody>
      </p:sp>
    </p:spTree>
    <p:extLst>
      <p:ext uri="{BB962C8B-B14F-4D97-AF65-F5344CB8AC3E}">
        <p14:creationId xmlns:p14="http://schemas.microsoft.com/office/powerpoint/2010/main" val="1994606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26B511-5A28-474E-ADD9-571E5AFF2B81}" type="datetime1">
              <a:rPr lang="en-CA" smtClean="0"/>
              <a:t>2021-10-13</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D5177F-93A7-4CCA-8415-D9B7CFA8B705}" type="slidenum">
              <a:rPr lang="en-CA" smtClean="0"/>
              <a:t>‹#›</a:t>
            </a:fld>
            <a:endParaRPr lang="en-CA"/>
          </a:p>
        </p:txBody>
      </p:sp>
    </p:spTree>
    <p:extLst>
      <p:ext uri="{BB962C8B-B14F-4D97-AF65-F5344CB8AC3E}">
        <p14:creationId xmlns:p14="http://schemas.microsoft.com/office/powerpoint/2010/main" val="1619582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6292" y="1025236"/>
            <a:ext cx="9144000" cy="2281382"/>
          </a:xfrm>
        </p:spPr>
        <p:txBody>
          <a:bodyPr>
            <a:normAutofit fontScale="90000"/>
          </a:bodyPr>
          <a:lstStyle/>
          <a:p>
            <a:r>
              <a:rPr lang="en-US" sz="3200" b="1" i="0" dirty="0" smtClean="0">
                <a:solidFill>
                  <a:srgbClr val="292929"/>
                </a:solidFill>
                <a:effectLst/>
                <a:latin typeface="Nunito"/>
              </a:rPr>
              <a:t/>
            </a:r>
            <a:br>
              <a:rPr lang="en-US" sz="3200" b="1" i="0" dirty="0" smtClean="0">
                <a:solidFill>
                  <a:srgbClr val="292929"/>
                </a:solidFill>
                <a:effectLst/>
                <a:latin typeface="Nunito"/>
              </a:rPr>
            </a:br>
            <a:r>
              <a:rPr lang="en-US" sz="3200" b="1" dirty="0">
                <a:solidFill>
                  <a:srgbClr val="292929"/>
                </a:solidFill>
                <a:latin typeface="Nunito"/>
              </a:rPr>
              <a:t/>
            </a:r>
            <a:br>
              <a:rPr lang="en-US" sz="3200" b="1" dirty="0">
                <a:solidFill>
                  <a:srgbClr val="292929"/>
                </a:solidFill>
                <a:latin typeface="Nunito"/>
              </a:rPr>
            </a:br>
            <a:r>
              <a:rPr lang="en-US" sz="3200" b="1" dirty="0" smtClean="0">
                <a:solidFill>
                  <a:srgbClr val="292929"/>
                </a:solidFill>
                <a:latin typeface="Nunito"/>
              </a:rPr>
              <a:t/>
            </a:r>
            <a:br>
              <a:rPr lang="en-US" sz="3200" b="1" dirty="0" smtClean="0">
                <a:solidFill>
                  <a:srgbClr val="292929"/>
                </a:solidFill>
                <a:latin typeface="Nunito"/>
              </a:rPr>
            </a:br>
            <a:r>
              <a:rPr lang="en-US" sz="3200" b="1" dirty="0" smtClean="0">
                <a:solidFill>
                  <a:srgbClr val="292929"/>
                </a:solidFill>
                <a:latin typeface="Nunito"/>
              </a:rPr>
              <a:t>         </a:t>
            </a:r>
            <a:br>
              <a:rPr lang="en-US" sz="3200" b="1" dirty="0" smtClean="0">
                <a:solidFill>
                  <a:srgbClr val="292929"/>
                </a:solidFill>
                <a:latin typeface="Nunito"/>
              </a:rPr>
            </a:br>
            <a:r>
              <a:rPr lang="en-US" sz="3200" b="1" dirty="0">
                <a:solidFill>
                  <a:srgbClr val="292929"/>
                </a:solidFill>
                <a:latin typeface="Nunito"/>
              </a:rPr>
              <a:t/>
            </a:r>
            <a:br>
              <a:rPr lang="en-US" sz="3200" b="1" dirty="0">
                <a:solidFill>
                  <a:srgbClr val="292929"/>
                </a:solidFill>
                <a:latin typeface="Nunito"/>
              </a:rPr>
            </a:br>
            <a:r>
              <a:rPr lang="en-US" sz="3200" b="1" dirty="0" smtClean="0">
                <a:solidFill>
                  <a:srgbClr val="292929"/>
                </a:solidFill>
                <a:latin typeface="Nunito"/>
              </a:rPr>
              <a:t>         </a:t>
            </a:r>
            <a:br>
              <a:rPr lang="en-US" sz="3200" b="1" dirty="0" smtClean="0">
                <a:solidFill>
                  <a:srgbClr val="292929"/>
                </a:solidFill>
                <a:latin typeface="Nunito"/>
              </a:rPr>
            </a:br>
            <a:r>
              <a:rPr lang="en-US" sz="3200" b="1" dirty="0">
                <a:solidFill>
                  <a:srgbClr val="292929"/>
                </a:solidFill>
                <a:latin typeface="Nunito"/>
              </a:rPr>
              <a:t/>
            </a:r>
            <a:br>
              <a:rPr lang="en-US" sz="3200" b="1" dirty="0">
                <a:solidFill>
                  <a:srgbClr val="292929"/>
                </a:solidFill>
                <a:latin typeface="Nunito"/>
              </a:rPr>
            </a:br>
            <a:r>
              <a:rPr lang="en-US" sz="3200" b="1" dirty="0" smtClean="0">
                <a:solidFill>
                  <a:srgbClr val="292929"/>
                </a:solidFill>
                <a:latin typeface="Nunito"/>
              </a:rPr>
              <a:t/>
            </a:r>
            <a:br>
              <a:rPr lang="en-US" sz="3200" b="1" dirty="0" smtClean="0">
                <a:solidFill>
                  <a:srgbClr val="292929"/>
                </a:solidFill>
                <a:latin typeface="Nunito"/>
              </a:rPr>
            </a:br>
            <a:r>
              <a:rPr lang="en-US" sz="3200" b="1" dirty="0">
                <a:solidFill>
                  <a:srgbClr val="292929"/>
                </a:solidFill>
                <a:latin typeface="Nunito"/>
              </a:rPr>
              <a:t>	</a:t>
            </a:r>
            <a:r>
              <a:rPr lang="en-US" sz="3200" b="1" dirty="0" smtClean="0">
                <a:solidFill>
                  <a:srgbClr val="292929"/>
                </a:solidFill>
                <a:latin typeface="Nunito"/>
              </a:rPr>
              <a:t/>
            </a:r>
            <a:br>
              <a:rPr lang="en-US" sz="3200" b="1" dirty="0" smtClean="0">
                <a:solidFill>
                  <a:srgbClr val="292929"/>
                </a:solidFill>
                <a:latin typeface="Nunito"/>
              </a:rPr>
            </a:br>
            <a:r>
              <a:rPr lang="en-US" sz="3200" b="1" dirty="0" smtClean="0">
                <a:solidFill>
                  <a:srgbClr val="292929"/>
                </a:solidFill>
                <a:latin typeface="Nunito"/>
              </a:rPr>
              <a:t/>
            </a:r>
            <a:br>
              <a:rPr lang="en-US" sz="3200" b="1" dirty="0" smtClean="0">
                <a:solidFill>
                  <a:srgbClr val="292929"/>
                </a:solidFill>
                <a:latin typeface="Nunito"/>
              </a:rPr>
            </a:br>
            <a:r>
              <a:rPr lang="en-US" sz="3200" b="1" dirty="0" smtClean="0">
                <a:solidFill>
                  <a:srgbClr val="292929"/>
                </a:solidFill>
                <a:latin typeface="Nunito"/>
              </a:rPr>
              <a:t>  </a:t>
            </a:r>
            <a:r>
              <a:rPr lang="en-US" sz="3200" b="1" dirty="0">
                <a:solidFill>
                  <a:srgbClr val="292929"/>
                </a:solidFill>
                <a:latin typeface="Nunito"/>
              </a:rPr>
              <a:t/>
            </a:r>
            <a:br>
              <a:rPr lang="en-US" sz="3200" b="1" dirty="0">
                <a:solidFill>
                  <a:srgbClr val="292929"/>
                </a:solidFill>
                <a:latin typeface="Nunito"/>
              </a:rPr>
            </a:br>
            <a:r>
              <a:rPr lang="en-US" sz="3600" b="1" dirty="0">
                <a:solidFill>
                  <a:srgbClr val="292929"/>
                </a:solidFill>
                <a:latin typeface="Nunito"/>
              </a:rPr>
              <a:t>Settlement Services and Newcomer Wellbeing</a:t>
            </a:r>
            <a:r>
              <a:rPr lang="en-US" sz="3600" b="1" dirty="0" smtClean="0">
                <a:solidFill>
                  <a:srgbClr val="292929"/>
                </a:solidFill>
                <a:latin typeface="Nunito"/>
              </a:rPr>
              <a:t>: Setting the Context</a:t>
            </a:r>
            <a:r>
              <a:rPr lang="en-US" sz="3600" b="1" dirty="0" smtClean="0">
                <a:solidFill>
                  <a:srgbClr val="292929"/>
                </a:solidFill>
                <a:latin typeface="Nunito"/>
              </a:rPr>
              <a:t/>
            </a:r>
            <a:br>
              <a:rPr lang="en-US" sz="3600" b="1" dirty="0" smtClean="0">
                <a:solidFill>
                  <a:srgbClr val="292929"/>
                </a:solidFill>
                <a:latin typeface="Nunito"/>
              </a:rPr>
            </a:br>
            <a:r>
              <a:rPr lang="en-US" sz="3600" b="1" i="1" dirty="0" smtClean="0">
                <a:solidFill>
                  <a:srgbClr val="292929"/>
                </a:solidFill>
                <a:effectLst/>
                <a:latin typeface="Nunito"/>
              </a:rPr>
              <a:t/>
            </a:r>
            <a:br>
              <a:rPr lang="en-US" sz="3600" b="1" i="1" dirty="0" smtClean="0">
                <a:solidFill>
                  <a:srgbClr val="292929"/>
                </a:solidFill>
                <a:effectLst/>
                <a:latin typeface="Nunito"/>
              </a:rPr>
            </a:br>
            <a:r>
              <a:rPr lang="en-US" sz="3200" b="1" i="0" dirty="0" smtClean="0">
                <a:solidFill>
                  <a:srgbClr val="292929"/>
                </a:solidFill>
                <a:effectLst/>
                <a:latin typeface="Nunito"/>
              </a:rPr>
              <a:t>    </a:t>
            </a:r>
            <a:r>
              <a:rPr lang="en-US" b="1" i="0" dirty="0" smtClean="0">
                <a:solidFill>
                  <a:srgbClr val="292929"/>
                </a:solidFill>
                <a:effectLst/>
                <a:latin typeface="Nunito"/>
              </a:rPr>
              <a:t/>
            </a:r>
            <a:br>
              <a:rPr lang="en-US" b="1" i="0" dirty="0" smtClean="0">
                <a:solidFill>
                  <a:srgbClr val="292929"/>
                </a:solidFill>
                <a:effectLst/>
                <a:latin typeface="Nunito"/>
              </a:rPr>
            </a:br>
            <a:endParaRPr lang="en-CA" sz="2700" dirty="0"/>
          </a:p>
        </p:txBody>
      </p:sp>
      <p:pic>
        <p:nvPicPr>
          <p:cNvPr id="6" name="Picture 5"/>
          <p:cNvPicPr>
            <a:picLocks noChangeAspect="1"/>
          </p:cNvPicPr>
          <p:nvPr/>
        </p:nvPicPr>
        <p:blipFill>
          <a:blip r:embed="rId2"/>
          <a:stretch>
            <a:fillRect/>
          </a:stretch>
        </p:blipFill>
        <p:spPr>
          <a:xfrm>
            <a:off x="76496" y="6505705"/>
            <a:ext cx="5377138" cy="243861"/>
          </a:xfrm>
          <a:prstGeom prst="rect">
            <a:avLst/>
          </a:prstGeom>
        </p:spPr>
      </p:pic>
      <p:sp>
        <p:nvSpPr>
          <p:cNvPr id="3" name="Subtitle 2"/>
          <p:cNvSpPr>
            <a:spLocks noGrp="1"/>
          </p:cNvSpPr>
          <p:nvPr>
            <p:ph type="subTitle" idx="1"/>
          </p:nvPr>
        </p:nvSpPr>
        <p:spPr>
          <a:xfrm>
            <a:off x="1001865" y="2549236"/>
            <a:ext cx="10114058" cy="3835660"/>
          </a:xfrm>
        </p:spPr>
        <p:txBody>
          <a:bodyPr>
            <a:normAutofit/>
          </a:bodyPr>
          <a:lstStyle/>
          <a:p>
            <a:pPr lvl="0"/>
            <a:r>
              <a:rPr lang="en-US" sz="3600" b="1" i="1" dirty="0">
                <a:solidFill>
                  <a:prstClr val="black"/>
                </a:solidFill>
              </a:rPr>
              <a:t>John Shields</a:t>
            </a:r>
          </a:p>
          <a:p>
            <a:pPr lvl="0">
              <a:lnSpc>
                <a:spcPct val="100000"/>
              </a:lnSpc>
            </a:pPr>
            <a:r>
              <a:rPr lang="en-US" sz="3200" b="1" dirty="0">
                <a:solidFill>
                  <a:prstClr val="black"/>
                </a:solidFill>
              </a:rPr>
              <a:t>Department of Politics </a:t>
            </a:r>
            <a:r>
              <a:rPr lang="en-US" sz="3200" b="1" dirty="0" smtClean="0">
                <a:solidFill>
                  <a:prstClr val="black"/>
                </a:solidFill>
              </a:rPr>
              <a:t>and Public </a:t>
            </a:r>
            <a:r>
              <a:rPr lang="en-US" sz="3200" b="1" dirty="0">
                <a:solidFill>
                  <a:prstClr val="black"/>
                </a:solidFill>
              </a:rPr>
              <a:t>Administration</a:t>
            </a:r>
          </a:p>
          <a:p>
            <a:pPr lvl="0">
              <a:lnSpc>
                <a:spcPct val="100000"/>
              </a:lnSpc>
            </a:pPr>
            <a:r>
              <a:rPr lang="en-US" sz="3200" b="1" dirty="0">
                <a:solidFill>
                  <a:prstClr val="black"/>
                </a:solidFill>
              </a:rPr>
              <a:t>Ryerson </a:t>
            </a:r>
            <a:r>
              <a:rPr lang="en-US" sz="3200" b="1" dirty="0" smtClean="0">
                <a:solidFill>
                  <a:prstClr val="black"/>
                </a:solidFill>
              </a:rPr>
              <a:t>University (X University)</a:t>
            </a:r>
          </a:p>
          <a:p>
            <a:pPr lvl="0">
              <a:lnSpc>
                <a:spcPct val="100000"/>
              </a:lnSpc>
            </a:pPr>
            <a:r>
              <a:rPr lang="en-US" sz="3200" b="1" dirty="0" smtClean="0">
                <a:solidFill>
                  <a:prstClr val="black"/>
                </a:solidFill>
              </a:rPr>
              <a:t>Newcomer Wellbeing Symposium </a:t>
            </a:r>
          </a:p>
          <a:p>
            <a:pPr lvl="0">
              <a:lnSpc>
                <a:spcPct val="100000"/>
              </a:lnSpc>
            </a:pPr>
            <a:r>
              <a:rPr lang="en-US" sz="3200" b="1" dirty="0" err="1" smtClean="0">
                <a:solidFill>
                  <a:prstClr val="black"/>
                </a:solidFill>
              </a:rPr>
              <a:t>WoodGreen</a:t>
            </a:r>
            <a:r>
              <a:rPr lang="en-US" sz="3200" b="1" dirty="0" smtClean="0">
                <a:solidFill>
                  <a:prstClr val="black"/>
                </a:solidFill>
              </a:rPr>
              <a:t> </a:t>
            </a:r>
            <a:endParaRPr lang="en-CA" sz="3200" b="1" dirty="0">
              <a:solidFill>
                <a:prstClr val="black"/>
              </a:solidFill>
            </a:endParaRPr>
          </a:p>
          <a:p>
            <a:r>
              <a:rPr lang="en-US" dirty="0" smtClean="0"/>
              <a:t>Toronto, 2-4 pm, October 14</a:t>
            </a:r>
            <a:r>
              <a:rPr lang="en-US" dirty="0" smtClean="0"/>
              <a:t>, </a:t>
            </a:r>
            <a:r>
              <a:rPr lang="en-US" dirty="0" smtClean="0"/>
              <a:t>2021</a:t>
            </a:r>
          </a:p>
          <a:p>
            <a:endParaRPr lang="en-CA" dirty="0"/>
          </a:p>
        </p:txBody>
      </p:sp>
      <p:pic>
        <p:nvPicPr>
          <p:cNvPr id="4" name="Picture 3"/>
          <p:cNvPicPr>
            <a:picLocks noChangeAspect="1"/>
          </p:cNvPicPr>
          <p:nvPr/>
        </p:nvPicPr>
        <p:blipFill>
          <a:blip r:embed="rId3"/>
          <a:stretch>
            <a:fillRect/>
          </a:stretch>
        </p:blipFill>
        <p:spPr>
          <a:xfrm>
            <a:off x="76496" y="0"/>
            <a:ext cx="2268321" cy="1098403"/>
          </a:xfrm>
          <a:prstGeom prst="rect">
            <a:avLst/>
          </a:prstGeom>
        </p:spPr>
      </p:pic>
      <p:pic>
        <p:nvPicPr>
          <p:cNvPr id="5" name="Picture 4"/>
          <p:cNvPicPr/>
          <p:nvPr/>
        </p:nvPicPr>
        <p:blipFill>
          <a:blip r:embed="rId4"/>
          <a:stretch>
            <a:fillRect/>
          </a:stretch>
        </p:blipFill>
        <p:spPr>
          <a:xfrm>
            <a:off x="11044362" y="5257800"/>
            <a:ext cx="1027595" cy="1491766"/>
          </a:xfrm>
          <a:prstGeom prst="rect">
            <a:avLst/>
          </a:prstGeom>
        </p:spPr>
      </p:pic>
      <p:sp>
        <p:nvSpPr>
          <p:cNvPr id="7" name="Slide Number Placeholder 6"/>
          <p:cNvSpPr>
            <a:spLocks noGrp="1"/>
          </p:cNvSpPr>
          <p:nvPr>
            <p:ph type="sldNum" sz="quarter" idx="12"/>
          </p:nvPr>
        </p:nvSpPr>
        <p:spPr/>
        <p:txBody>
          <a:bodyPr/>
          <a:lstStyle/>
          <a:p>
            <a:fld id="{1DD5177F-93A7-4CCA-8415-D9B7CFA8B705}" type="slidenum">
              <a:rPr lang="en-CA" smtClean="0"/>
              <a:t>1</a:t>
            </a:fld>
            <a:endParaRPr lang="en-CA"/>
          </a:p>
        </p:txBody>
      </p:sp>
    </p:spTree>
    <p:extLst>
      <p:ext uri="{BB962C8B-B14F-4D97-AF65-F5344CB8AC3E}">
        <p14:creationId xmlns:p14="http://schemas.microsoft.com/office/powerpoint/2010/main" val="4252199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74717"/>
            <a:ext cx="10515600" cy="45719"/>
          </a:xfrm>
        </p:spPr>
        <p:txBody>
          <a:bodyPr>
            <a:normAutofit fontScale="90000"/>
          </a:bodyPr>
          <a:lstStyle/>
          <a:p>
            <a:endParaRPr lang="en-CA" dirty="0"/>
          </a:p>
        </p:txBody>
      </p:sp>
      <p:sp>
        <p:nvSpPr>
          <p:cNvPr id="3" name="Content Placeholder 2"/>
          <p:cNvSpPr>
            <a:spLocks noGrp="1"/>
          </p:cNvSpPr>
          <p:nvPr>
            <p:ph idx="1"/>
          </p:nvPr>
        </p:nvSpPr>
        <p:spPr>
          <a:xfrm>
            <a:off x="838200" y="914399"/>
            <a:ext cx="10515600" cy="5262563"/>
          </a:xfrm>
        </p:spPr>
        <p:txBody>
          <a:bodyPr>
            <a:normAutofit lnSpcReduction="10000"/>
          </a:bodyPr>
          <a:lstStyle/>
          <a:p>
            <a:endParaRPr lang="en-US" dirty="0" smtClean="0"/>
          </a:p>
          <a:p>
            <a:pPr marL="0" indent="0">
              <a:buNone/>
            </a:pPr>
            <a:r>
              <a:rPr lang="en-US" sz="3200" b="1" dirty="0" smtClean="0"/>
              <a:t>Introduction </a:t>
            </a:r>
            <a:endParaRPr lang="en-US" sz="3200" b="1" dirty="0" smtClean="0"/>
          </a:p>
          <a:p>
            <a:pPr marL="0" indent="0">
              <a:buNone/>
            </a:pPr>
            <a:endParaRPr lang="en-US" sz="3200" b="1" dirty="0"/>
          </a:p>
          <a:p>
            <a:r>
              <a:rPr lang="en-US" sz="3200" dirty="0" smtClean="0"/>
              <a:t>Current research with BMRC</a:t>
            </a:r>
            <a:endParaRPr lang="en-US" sz="3200" dirty="0" smtClean="0"/>
          </a:p>
          <a:p>
            <a:pPr marL="0" indent="0">
              <a:buNone/>
            </a:pPr>
            <a:endParaRPr lang="en-US" dirty="0"/>
          </a:p>
          <a:p>
            <a:pPr marL="0" indent="0">
              <a:buNone/>
            </a:pPr>
            <a:r>
              <a:rPr lang="en-US" sz="3200" b="1" dirty="0" smtClean="0"/>
              <a:t>Setting the Context:</a:t>
            </a:r>
            <a:endParaRPr lang="en-US" sz="3200" b="1" dirty="0" smtClean="0"/>
          </a:p>
          <a:p>
            <a:pPr marL="0" indent="0">
              <a:buNone/>
            </a:pPr>
            <a:endParaRPr lang="en-US" dirty="0" smtClean="0"/>
          </a:p>
          <a:p>
            <a:pPr marL="0" indent="0">
              <a:buNone/>
            </a:pPr>
            <a:r>
              <a:rPr lang="en-US" b="1" dirty="0" smtClean="0"/>
              <a:t>1) The Canadian Model of Settlement Services </a:t>
            </a:r>
            <a:r>
              <a:rPr lang="en-US" dirty="0" smtClean="0"/>
              <a:t>(internationally a ‘best practice’)</a:t>
            </a:r>
          </a:p>
          <a:p>
            <a:pPr marL="514350" indent="-514350">
              <a:buAutoNum type="arabicParenR"/>
            </a:pPr>
            <a:endParaRPr lang="en-US" dirty="0"/>
          </a:p>
          <a:p>
            <a:r>
              <a:rPr lang="en-US" dirty="0" smtClean="0"/>
              <a:t>Core place of immigration to the Canadian development strategy</a:t>
            </a:r>
            <a:endParaRPr lang="en-US" dirty="0" smtClean="0"/>
          </a:p>
          <a:p>
            <a:pPr marL="514350" indent="-514350">
              <a:buAutoNum type="arabicParenR"/>
            </a:pPr>
            <a:endParaRPr lang="en-US" dirty="0"/>
          </a:p>
          <a:p>
            <a:pPr marL="0" indent="0">
              <a:buNone/>
            </a:pPr>
            <a:endParaRPr lang="en-US" dirty="0" smtClean="0"/>
          </a:p>
          <a:p>
            <a:endParaRPr lang="en-CA" dirty="0"/>
          </a:p>
        </p:txBody>
      </p:sp>
      <p:sp>
        <p:nvSpPr>
          <p:cNvPr id="4" name="Slide Number Placeholder 3"/>
          <p:cNvSpPr>
            <a:spLocks noGrp="1"/>
          </p:cNvSpPr>
          <p:nvPr>
            <p:ph type="sldNum" sz="quarter" idx="12"/>
          </p:nvPr>
        </p:nvSpPr>
        <p:spPr/>
        <p:txBody>
          <a:bodyPr/>
          <a:lstStyle/>
          <a:p>
            <a:fld id="{1DD5177F-93A7-4CCA-8415-D9B7CFA8B705}" type="slidenum">
              <a:rPr lang="en-CA" smtClean="0"/>
              <a:t>2</a:t>
            </a:fld>
            <a:endParaRPr lang="en-CA"/>
          </a:p>
        </p:txBody>
      </p:sp>
    </p:spTree>
    <p:extLst>
      <p:ext uri="{BB962C8B-B14F-4D97-AF65-F5344CB8AC3E}">
        <p14:creationId xmlns:p14="http://schemas.microsoft.com/office/powerpoint/2010/main" val="69412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38439"/>
          </a:xfrm>
        </p:spPr>
        <p:txBody>
          <a:bodyPr>
            <a:normAutofit fontScale="90000"/>
          </a:bodyPr>
          <a:lstStyle/>
          <a:p>
            <a:endParaRPr lang="en-CA" dirty="0"/>
          </a:p>
        </p:txBody>
      </p:sp>
      <p:sp>
        <p:nvSpPr>
          <p:cNvPr id="3" name="Content Placeholder 2"/>
          <p:cNvSpPr>
            <a:spLocks noGrp="1"/>
          </p:cNvSpPr>
          <p:nvPr>
            <p:ph idx="1"/>
          </p:nvPr>
        </p:nvSpPr>
        <p:spPr>
          <a:xfrm>
            <a:off x="838200" y="905164"/>
            <a:ext cx="10515600" cy="5271799"/>
          </a:xfrm>
        </p:spPr>
        <p:txBody>
          <a:bodyPr>
            <a:normAutofit fontScale="92500" lnSpcReduction="10000"/>
          </a:bodyPr>
          <a:lstStyle/>
          <a:p>
            <a:pPr marL="0" indent="0">
              <a:buNone/>
            </a:pPr>
            <a:r>
              <a:rPr lang="en-US" b="1" dirty="0" smtClean="0"/>
              <a:t>2</a:t>
            </a:r>
            <a:r>
              <a:rPr lang="en-US" b="1" dirty="0" smtClean="0"/>
              <a:t>) Settlement and integration as a two-way street</a:t>
            </a:r>
          </a:p>
          <a:p>
            <a:pPr marL="0" indent="0">
              <a:buNone/>
            </a:pPr>
            <a:endParaRPr lang="en-US" dirty="0"/>
          </a:p>
          <a:p>
            <a:r>
              <a:rPr lang="en-US" dirty="0" smtClean="0"/>
              <a:t>‘the warmth of the welcome’</a:t>
            </a:r>
          </a:p>
          <a:p>
            <a:endParaRPr lang="en-US" dirty="0"/>
          </a:p>
          <a:p>
            <a:r>
              <a:rPr lang="en-US" dirty="0" smtClean="0"/>
              <a:t>The multiculturalism and diversity pathways but in the historical context of a colonial white settler society</a:t>
            </a:r>
          </a:p>
          <a:p>
            <a:endParaRPr lang="en-US" dirty="0"/>
          </a:p>
          <a:p>
            <a:pPr marL="0" indent="0">
              <a:buNone/>
            </a:pPr>
            <a:r>
              <a:rPr lang="en-US" b="1" dirty="0"/>
              <a:t>3</a:t>
            </a:r>
            <a:r>
              <a:rPr lang="en-US" b="1" dirty="0" smtClean="0"/>
              <a:t>) Nonprofit-base service provision: Advantages and challenges</a:t>
            </a:r>
            <a:endParaRPr lang="en-US" b="1" dirty="0" smtClean="0"/>
          </a:p>
          <a:p>
            <a:endParaRPr lang="en-US" dirty="0" smtClean="0"/>
          </a:p>
          <a:p>
            <a:r>
              <a:rPr lang="en-US" dirty="0" smtClean="0"/>
              <a:t>Strength in diversity</a:t>
            </a:r>
            <a:r>
              <a:rPr lang="en-US" dirty="0" smtClean="0"/>
              <a:t> of provision but coordination challenges</a:t>
            </a:r>
          </a:p>
          <a:p>
            <a:endParaRPr lang="en-US" dirty="0"/>
          </a:p>
          <a:p>
            <a:r>
              <a:rPr lang="en-US" dirty="0" smtClean="0"/>
              <a:t>Capacity and system stress</a:t>
            </a:r>
            <a:endParaRPr lang="en-US" dirty="0" smtClean="0"/>
          </a:p>
        </p:txBody>
      </p:sp>
      <p:sp>
        <p:nvSpPr>
          <p:cNvPr id="4" name="Slide Number Placeholder 3"/>
          <p:cNvSpPr>
            <a:spLocks noGrp="1"/>
          </p:cNvSpPr>
          <p:nvPr>
            <p:ph type="sldNum" sz="quarter" idx="12"/>
          </p:nvPr>
        </p:nvSpPr>
        <p:spPr/>
        <p:txBody>
          <a:bodyPr/>
          <a:lstStyle/>
          <a:p>
            <a:fld id="{1DD5177F-93A7-4CCA-8415-D9B7CFA8B705}" type="slidenum">
              <a:rPr lang="en-CA" smtClean="0"/>
              <a:t>3</a:t>
            </a:fld>
            <a:endParaRPr lang="en-CA"/>
          </a:p>
        </p:txBody>
      </p:sp>
    </p:spTree>
    <p:extLst>
      <p:ext uri="{BB962C8B-B14F-4D97-AF65-F5344CB8AC3E}">
        <p14:creationId xmlns:p14="http://schemas.microsoft.com/office/powerpoint/2010/main" val="1365616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64548"/>
          </a:xfrm>
        </p:spPr>
        <p:txBody>
          <a:bodyPr>
            <a:normAutofit fontScale="90000"/>
          </a:bodyPr>
          <a:lstStyle/>
          <a:p>
            <a:endParaRPr lang="en-CA" dirty="0"/>
          </a:p>
        </p:txBody>
      </p:sp>
      <p:sp>
        <p:nvSpPr>
          <p:cNvPr id="3" name="Content Placeholder 2"/>
          <p:cNvSpPr>
            <a:spLocks noGrp="1"/>
          </p:cNvSpPr>
          <p:nvPr>
            <p:ph idx="1"/>
          </p:nvPr>
        </p:nvSpPr>
        <p:spPr>
          <a:xfrm>
            <a:off x="838200" y="803564"/>
            <a:ext cx="10515600" cy="5708072"/>
          </a:xfrm>
        </p:spPr>
        <p:txBody>
          <a:bodyPr>
            <a:normAutofit/>
          </a:bodyPr>
          <a:lstStyle/>
          <a:p>
            <a:pPr marL="0" lvl="0" indent="0">
              <a:buNone/>
            </a:pPr>
            <a:r>
              <a:rPr lang="en-US" b="1" dirty="0" smtClean="0">
                <a:solidFill>
                  <a:prstClr val="black"/>
                </a:solidFill>
              </a:rPr>
              <a:t>4) </a:t>
            </a:r>
            <a:r>
              <a:rPr lang="en-US" b="1" dirty="0">
                <a:solidFill>
                  <a:prstClr val="black"/>
                </a:solidFill>
              </a:rPr>
              <a:t>The value of community-based approaches to settlement and wellbeing</a:t>
            </a:r>
          </a:p>
          <a:p>
            <a:pPr marL="0" lvl="0" indent="0">
              <a:buNone/>
            </a:pPr>
            <a:endParaRPr lang="en-US" dirty="0">
              <a:solidFill>
                <a:prstClr val="black"/>
              </a:solidFill>
            </a:endParaRPr>
          </a:p>
          <a:p>
            <a:pPr lvl="0"/>
            <a:r>
              <a:rPr lang="en-US" dirty="0">
                <a:solidFill>
                  <a:prstClr val="black"/>
                </a:solidFill>
              </a:rPr>
              <a:t>Mission driven service and support</a:t>
            </a:r>
          </a:p>
          <a:p>
            <a:pPr lvl="0"/>
            <a:endParaRPr lang="en-US" dirty="0">
              <a:solidFill>
                <a:prstClr val="black"/>
              </a:solidFill>
            </a:endParaRPr>
          </a:p>
          <a:p>
            <a:pPr marL="0" lvl="0" indent="0">
              <a:buNone/>
            </a:pPr>
            <a:r>
              <a:rPr lang="en-US" b="1" dirty="0">
                <a:solidFill>
                  <a:prstClr val="black"/>
                </a:solidFill>
              </a:rPr>
              <a:t>5</a:t>
            </a:r>
            <a:r>
              <a:rPr lang="en-US" b="1" dirty="0" smtClean="0">
                <a:solidFill>
                  <a:prstClr val="black"/>
                </a:solidFill>
              </a:rPr>
              <a:t>) Nonprofits as service and voice organizations</a:t>
            </a:r>
          </a:p>
          <a:p>
            <a:pPr marL="0" lvl="0" indent="0">
              <a:buNone/>
            </a:pPr>
            <a:endParaRPr lang="en-US" dirty="0">
              <a:solidFill>
                <a:prstClr val="black"/>
              </a:solidFill>
            </a:endParaRPr>
          </a:p>
          <a:p>
            <a:r>
              <a:rPr lang="en-US" dirty="0" smtClean="0">
                <a:solidFill>
                  <a:prstClr val="black"/>
                </a:solidFill>
              </a:rPr>
              <a:t>Represent and amplify the voice of newcomer communities</a:t>
            </a:r>
          </a:p>
          <a:p>
            <a:endParaRPr lang="en-US" dirty="0">
              <a:solidFill>
                <a:prstClr val="black"/>
              </a:solidFill>
            </a:endParaRPr>
          </a:p>
          <a:p>
            <a:r>
              <a:rPr lang="en-US" dirty="0" smtClean="0">
                <a:solidFill>
                  <a:prstClr val="black"/>
                </a:solidFill>
              </a:rPr>
              <a:t>Accountability to the community and workforce heavily drawn from the community of users</a:t>
            </a:r>
            <a:endParaRPr lang="en-US" dirty="0" smtClean="0">
              <a:solidFill>
                <a:prstClr val="black"/>
              </a:solidFill>
            </a:endParaRPr>
          </a:p>
          <a:p>
            <a:pPr marL="0" indent="0">
              <a:buNone/>
            </a:pPr>
            <a:endParaRPr lang="en-US" dirty="0">
              <a:solidFill>
                <a:prstClr val="black"/>
              </a:solidFill>
            </a:endParaRPr>
          </a:p>
          <a:p>
            <a:endParaRPr lang="en-CA" dirty="0"/>
          </a:p>
        </p:txBody>
      </p:sp>
      <p:sp>
        <p:nvSpPr>
          <p:cNvPr id="4" name="Slide Number Placeholder 3"/>
          <p:cNvSpPr>
            <a:spLocks noGrp="1"/>
          </p:cNvSpPr>
          <p:nvPr>
            <p:ph type="sldNum" sz="quarter" idx="12"/>
          </p:nvPr>
        </p:nvSpPr>
        <p:spPr/>
        <p:txBody>
          <a:bodyPr/>
          <a:lstStyle/>
          <a:p>
            <a:fld id="{1DD5177F-93A7-4CCA-8415-D9B7CFA8B705}" type="slidenum">
              <a:rPr lang="en-CA" smtClean="0"/>
              <a:t>4</a:t>
            </a:fld>
            <a:endParaRPr lang="en-CA"/>
          </a:p>
        </p:txBody>
      </p:sp>
    </p:spTree>
    <p:extLst>
      <p:ext uri="{BB962C8B-B14F-4D97-AF65-F5344CB8AC3E}">
        <p14:creationId xmlns:p14="http://schemas.microsoft.com/office/powerpoint/2010/main" val="2304795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55311"/>
          </a:xfrm>
        </p:spPr>
        <p:txBody>
          <a:bodyPr>
            <a:normAutofit fontScale="90000"/>
          </a:bodyPr>
          <a:lstStyle/>
          <a:p>
            <a:endParaRPr lang="en-CA" dirty="0"/>
          </a:p>
        </p:txBody>
      </p:sp>
      <p:sp>
        <p:nvSpPr>
          <p:cNvPr id="3" name="Content Placeholder 2"/>
          <p:cNvSpPr>
            <a:spLocks noGrp="1"/>
          </p:cNvSpPr>
          <p:nvPr>
            <p:ph idx="1"/>
          </p:nvPr>
        </p:nvSpPr>
        <p:spPr>
          <a:xfrm>
            <a:off x="838200" y="720436"/>
            <a:ext cx="10515600" cy="5754255"/>
          </a:xfrm>
        </p:spPr>
        <p:txBody>
          <a:bodyPr>
            <a:normAutofit lnSpcReduction="10000"/>
          </a:bodyPr>
          <a:lstStyle/>
          <a:p>
            <a:endParaRPr lang="en-US" dirty="0" smtClean="0"/>
          </a:p>
          <a:p>
            <a:pPr marL="0" indent="0">
              <a:buNone/>
            </a:pPr>
            <a:r>
              <a:rPr lang="en-US" b="1" dirty="0"/>
              <a:t>6</a:t>
            </a:r>
            <a:r>
              <a:rPr lang="en-US" b="1" dirty="0" smtClean="0"/>
              <a:t>) Settlement services – a hidden but important part of the larger Canadian social welfare system  </a:t>
            </a:r>
          </a:p>
          <a:p>
            <a:pPr marL="0" indent="0">
              <a:buNone/>
            </a:pPr>
            <a:endParaRPr lang="en-US" dirty="0"/>
          </a:p>
          <a:p>
            <a:r>
              <a:rPr lang="en-US" dirty="0" smtClean="0"/>
              <a:t>Important role in integration (active government involvement)</a:t>
            </a:r>
          </a:p>
          <a:p>
            <a:endParaRPr lang="en-US" dirty="0"/>
          </a:p>
          <a:p>
            <a:r>
              <a:rPr lang="en-US" dirty="0" smtClean="0"/>
              <a:t>IRCC some $1 billion </a:t>
            </a:r>
            <a:r>
              <a:rPr lang="en-US" dirty="0" smtClean="0"/>
              <a:t>in support of settlement services outside Quebec</a:t>
            </a:r>
          </a:p>
          <a:p>
            <a:endParaRPr lang="en-US" dirty="0"/>
          </a:p>
          <a:p>
            <a:pPr marL="0" indent="0">
              <a:buNone/>
            </a:pPr>
            <a:r>
              <a:rPr lang="en-US" b="1" dirty="0" smtClean="0"/>
              <a:t>7) Resilience and adaptability</a:t>
            </a:r>
          </a:p>
          <a:p>
            <a:pPr marL="0" indent="0">
              <a:buNone/>
            </a:pPr>
            <a:endParaRPr lang="en-US" dirty="0"/>
          </a:p>
          <a:p>
            <a:r>
              <a:rPr lang="en-US" dirty="0" smtClean="0"/>
              <a:t>For immigrants and settlement organizations (‘doing more with less’)</a:t>
            </a:r>
            <a:endParaRPr lang="en-US" dirty="0" smtClean="0"/>
          </a:p>
          <a:p>
            <a:endParaRPr lang="en-US" dirty="0"/>
          </a:p>
          <a:p>
            <a:pPr marL="0" indent="0">
              <a:buNone/>
            </a:pPr>
            <a:endParaRPr lang="en-CA" dirty="0"/>
          </a:p>
        </p:txBody>
      </p:sp>
      <p:sp>
        <p:nvSpPr>
          <p:cNvPr id="4" name="Slide Number Placeholder 3"/>
          <p:cNvSpPr>
            <a:spLocks noGrp="1"/>
          </p:cNvSpPr>
          <p:nvPr>
            <p:ph type="sldNum" sz="quarter" idx="12"/>
          </p:nvPr>
        </p:nvSpPr>
        <p:spPr/>
        <p:txBody>
          <a:bodyPr/>
          <a:lstStyle/>
          <a:p>
            <a:fld id="{1DD5177F-93A7-4CCA-8415-D9B7CFA8B705}" type="slidenum">
              <a:rPr lang="en-CA" smtClean="0"/>
              <a:t>5</a:t>
            </a:fld>
            <a:endParaRPr lang="en-CA"/>
          </a:p>
        </p:txBody>
      </p:sp>
    </p:spTree>
    <p:extLst>
      <p:ext uri="{BB962C8B-B14F-4D97-AF65-F5344CB8AC3E}">
        <p14:creationId xmlns:p14="http://schemas.microsoft.com/office/powerpoint/2010/main" val="1503616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18366"/>
          </a:xfrm>
        </p:spPr>
        <p:txBody>
          <a:bodyPr>
            <a:normAutofit fontScale="90000"/>
          </a:bodyPr>
          <a:lstStyle/>
          <a:p>
            <a:endParaRPr lang="en-CA" dirty="0"/>
          </a:p>
        </p:txBody>
      </p:sp>
      <p:sp>
        <p:nvSpPr>
          <p:cNvPr id="3" name="Content Placeholder 2"/>
          <p:cNvSpPr>
            <a:spLocks noGrp="1"/>
          </p:cNvSpPr>
          <p:nvPr>
            <p:ph idx="1"/>
          </p:nvPr>
        </p:nvSpPr>
        <p:spPr>
          <a:xfrm>
            <a:off x="838200" y="785091"/>
            <a:ext cx="10515600" cy="5689600"/>
          </a:xfrm>
        </p:spPr>
        <p:txBody>
          <a:bodyPr/>
          <a:lstStyle/>
          <a:p>
            <a:endParaRPr lang="en-US" dirty="0" smtClean="0"/>
          </a:p>
          <a:p>
            <a:pPr marL="0" indent="0">
              <a:buNone/>
            </a:pPr>
            <a:r>
              <a:rPr lang="en-US" b="1" dirty="0"/>
              <a:t>8</a:t>
            </a:r>
            <a:r>
              <a:rPr lang="en-US" b="1" dirty="0" smtClean="0"/>
              <a:t>) Shifts in immigration context and changes to settlement support systems</a:t>
            </a:r>
            <a:endParaRPr lang="en-US" b="1" dirty="0"/>
          </a:p>
          <a:p>
            <a:endParaRPr lang="en-US" dirty="0" smtClean="0"/>
          </a:p>
          <a:p>
            <a:r>
              <a:rPr lang="en-US" dirty="0" smtClean="0"/>
              <a:t>Settlement footprint has expanded with increased complexity </a:t>
            </a:r>
          </a:p>
          <a:p>
            <a:endParaRPr lang="en-US" dirty="0"/>
          </a:p>
          <a:p>
            <a:r>
              <a:rPr lang="en-US" dirty="0" smtClean="0"/>
              <a:t>Increased emphasis on “the performance, outcomes, and ‘value for money’ of settlement programing (with increased stress on such factors as coordination of servic</a:t>
            </a:r>
            <a:r>
              <a:rPr lang="en-US" dirty="0" smtClean="0"/>
              <a:t>es)</a:t>
            </a:r>
          </a:p>
          <a:p>
            <a:endParaRPr lang="en-US" dirty="0"/>
          </a:p>
          <a:p>
            <a:r>
              <a:rPr lang="en-US" dirty="0" smtClean="0"/>
              <a:t>Shift longer term outcome-based funding </a:t>
            </a:r>
            <a:r>
              <a:rPr lang="en-US" dirty="0" smtClean="0"/>
              <a:t> (more dollars vs quality dollars)</a:t>
            </a:r>
            <a:endParaRPr lang="en-US" dirty="0"/>
          </a:p>
        </p:txBody>
      </p:sp>
      <p:sp>
        <p:nvSpPr>
          <p:cNvPr id="4" name="Slide Number Placeholder 3"/>
          <p:cNvSpPr>
            <a:spLocks noGrp="1"/>
          </p:cNvSpPr>
          <p:nvPr>
            <p:ph type="sldNum" sz="quarter" idx="12"/>
          </p:nvPr>
        </p:nvSpPr>
        <p:spPr/>
        <p:txBody>
          <a:bodyPr/>
          <a:lstStyle/>
          <a:p>
            <a:fld id="{1DD5177F-93A7-4CCA-8415-D9B7CFA8B705}" type="slidenum">
              <a:rPr lang="en-CA" smtClean="0"/>
              <a:t>6</a:t>
            </a:fld>
            <a:endParaRPr lang="en-CA"/>
          </a:p>
        </p:txBody>
      </p:sp>
    </p:spTree>
    <p:extLst>
      <p:ext uri="{BB962C8B-B14F-4D97-AF65-F5344CB8AC3E}">
        <p14:creationId xmlns:p14="http://schemas.microsoft.com/office/powerpoint/2010/main" val="971051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27602"/>
          </a:xfrm>
        </p:spPr>
        <p:txBody>
          <a:bodyPr>
            <a:normAutofit fontScale="90000"/>
          </a:bodyPr>
          <a:lstStyle/>
          <a:p>
            <a:endParaRPr lang="en-CA" dirty="0"/>
          </a:p>
        </p:txBody>
      </p:sp>
      <p:sp>
        <p:nvSpPr>
          <p:cNvPr id="3" name="Content Placeholder 2"/>
          <p:cNvSpPr>
            <a:spLocks noGrp="1"/>
          </p:cNvSpPr>
          <p:nvPr>
            <p:ph idx="1"/>
          </p:nvPr>
        </p:nvSpPr>
        <p:spPr>
          <a:xfrm>
            <a:off x="838200" y="775854"/>
            <a:ext cx="10515600" cy="5688954"/>
          </a:xfrm>
        </p:spPr>
        <p:txBody>
          <a:bodyPr>
            <a:normAutofit fontScale="92500" lnSpcReduction="20000"/>
          </a:bodyPr>
          <a:lstStyle/>
          <a:p>
            <a:endParaRPr lang="en-US" dirty="0" smtClean="0"/>
          </a:p>
          <a:p>
            <a:pPr marL="0" indent="0">
              <a:buNone/>
            </a:pPr>
            <a:r>
              <a:rPr lang="en-US" b="1" dirty="0"/>
              <a:t>9</a:t>
            </a:r>
            <a:r>
              <a:rPr lang="en-US" b="1" dirty="0" smtClean="0"/>
              <a:t>) COVID-19 pandemic as a disrupter and a revealer</a:t>
            </a:r>
            <a:endParaRPr lang="en-US" b="1" dirty="0"/>
          </a:p>
          <a:p>
            <a:endParaRPr lang="en-US" dirty="0" smtClean="0"/>
          </a:p>
          <a:p>
            <a:r>
              <a:rPr lang="en-US" dirty="0" smtClean="0"/>
              <a:t>Significant disruptions to immigration flows, immigrant communities and settlement organizations</a:t>
            </a:r>
          </a:p>
          <a:p>
            <a:endParaRPr lang="en-US" dirty="0"/>
          </a:p>
          <a:p>
            <a:r>
              <a:rPr lang="en-US" dirty="0" smtClean="0"/>
              <a:t>Revealed stress points in the settlement system, problems of systematic racism; and more.</a:t>
            </a:r>
          </a:p>
          <a:p>
            <a:endParaRPr lang="en-US" dirty="0"/>
          </a:p>
          <a:p>
            <a:r>
              <a:rPr lang="en-US" dirty="0" smtClean="0"/>
              <a:t>Crises open up opportunities for revision and reinvention</a:t>
            </a:r>
          </a:p>
          <a:p>
            <a:endParaRPr lang="en-US" dirty="0"/>
          </a:p>
          <a:p>
            <a:r>
              <a:rPr lang="en-US" dirty="0" smtClean="0"/>
              <a:t>Service organizations shapeshifting into the future (developing hybrid models of delivery but needs to be developed in consultation with the community) (learning for each other needs to be done in cooperation and openness between service organizations not in a competitive setting).</a:t>
            </a:r>
          </a:p>
          <a:p>
            <a:endParaRPr lang="en-US" dirty="0"/>
          </a:p>
          <a:p>
            <a:endParaRPr lang="en-US" dirty="0" smtClean="0"/>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1DD5177F-93A7-4CCA-8415-D9B7CFA8B705}" type="slidenum">
              <a:rPr lang="en-CA" smtClean="0"/>
              <a:t>7</a:t>
            </a:fld>
            <a:endParaRPr lang="en-CA"/>
          </a:p>
        </p:txBody>
      </p:sp>
    </p:spTree>
    <p:extLst>
      <p:ext uri="{BB962C8B-B14F-4D97-AF65-F5344CB8AC3E}">
        <p14:creationId xmlns:p14="http://schemas.microsoft.com/office/powerpoint/2010/main" val="3252997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75539"/>
          </a:xfrm>
        </p:spPr>
        <p:txBody>
          <a:bodyPr>
            <a:normAutofit fontScale="90000"/>
          </a:bodyPr>
          <a:lstStyle/>
          <a:p>
            <a:endParaRPr lang="en-CA" dirty="0"/>
          </a:p>
        </p:txBody>
      </p:sp>
      <p:sp>
        <p:nvSpPr>
          <p:cNvPr id="3" name="Content Placeholder 2"/>
          <p:cNvSpPr>
            <a:spLocks noGrp="1"/>
          </p:cNvSpPr>
          <p:nvPr>
            <p:ph idx="1"/>
          </p:nvPr>
        </p:nvSpPr>
        <p:spPr>
          <a:xfrm>
            <a:off x="838200" y="832104"/>
            <a:ext cx="10515600" cy="5344859"/>
          </a:xfrm>
        </p:spPr>
        <p:txBody>
          <a:bodyPr/>
          <a:lstStyle/>
          <a:p>
            <a:endParaRPr lang="en-US" dirty="0" smtClean="0"/>
          </a:p>
          <a:p>
            <a:pPr marL="0" indent="0">
              <a:buNone/>
            </a:pPr>
            <a:r>
              <a:rPr lang="en-US" b="1" dirty="0" smtClean="0"/>
              <a:t>10) </a:t>
            </a:r>
            <a:r>
              <a:rPr lang="en-US" b="1" dirty="0" smtClean="0"/>
              <a:t>Immigration as the key to post-pandemic recovery</a:t>
            </a:r>
          </a:p>
          <a:p>
            <a:pPr marL="0" indent="0">
              <a:buNone/>
            </a:pPr>
            <a:endParaRPr lang="en-US" b="1" dirty="0" smtClean="0"/>
          </a:p>
          <a:p>
            <a:r>
              <a:rPr lang="en-US" dirty="0" smtClean="0"/>
              <a:t>Recent federal election points to continuity in immigration and settlement policy (predictability for medium term)</a:t>
            </a:r>
          </a:p>
          <a:p>
            <a:endParaRPr lang="en-US" dirty="0"/>
          </a:p>
          <a:p>
            <a:r>
              <a:rPr lang="en-US" dirty="0" smtClean="0"/>
              <a:t>Going forward a need to </a:t>
            </a:r>
            <a:r>
              <a:rPr lang="en-US" dirty="0" smtClean="0"/>
              <a:t>strengthen the capacity and adaptability of the settlement service sector (social innovations and settlement system improvements)</a:t>
            </a:r>
            <a:endParaRPr lang="en-US" dirty="0"/>
          </a:p>
          <a:p>
            <a:pPr marL="0" indent="0">
              <a:buNone/>
            </a:pPr>
            <a:endParaRPr lang="en-US" b="1" dirty="0" smtClean="0"/>
          </a:p>
          <a:p>
            <a:pPr marL="0" indent="0">
              <a:buNone/>
            </a:pPr>
            <a:r>
              <a:rPr lang="en-US" b="1" dirty="0" smtClean="0"/>
              <a:t>Conclusion</a:t>
            </a:r>
            <a:endParaRPr lang="en-CA" b="1" dirty="0"/>
          </a:p>
        </p:txBody>
      </p:sp>
      <p:sp>
        <p:nvSpPr>
          <p:cNvPr id="4" name="Slide Number Placeholder 3"/>
          <p:cNvSpPr>
            <a:spLocks noGrp="1"/>
          </p:cNvSpPr>
          <p:nvPr>
            <p:ph type="sldNum" sz="quarter" idx="12"/>
          </p:nvPr>
        </p:nvSpPr>
        <p:spPr/>
        <p:txBody>
          <a:bodyPr/>
          <a:lstStyle/>
          <a:p>
            <a:fld id="{1DD5177F-93A7-4CCA-8415-D9B7CFA8B705}" type="slidenum">
              <a:rPr lang="en-CA" smtClean="0"/>
              <a:t>8</a:t>
            </a:fld>
            <a:endParaRPr lang="en-CA"/>
          </a:p>
        </p:txBody>
      </p:sp>
    </p:spTree>
    <p:extLst>
      <p:ext uri="{BB962C8B-B14F-4D97-AF65-F5344CB8AC3E}">
        <p14:creationId xmlns:p14="http://schemas.microsoft.com/office/powerpoint/2010/main" val="2001866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1239</TotalTime>
  <Words>449</Words>
  <Application>Microsoft Office PowerPoint</Application>
  <PresentationFormat>Widescreen</PresentationFormat>
  <Paragraphs>84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Nunito</vt:lpstr>
      <vt:lpstr>Office Theme</vt:lpstr>
      <vt:lpstr>                                Settlement Services and Newcomer Wellbeing: Setting the Context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34</cp:revision>
  <dcterms:created xsi:type="dcterms:W3CDTF">2021-03-16T20:58:18Z</dcterms:created>
  <dcterms:modified xsi:type="dcterms:W3CDTF">2021-10-13T19:47:42Z</dcterms:modified>
</cp:coreProperties>
</file>