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3"/>
  </p:notesMasterIdLst>
  <p:sldIdLst>
    <p:sldId id="256" r:id="rId2"/>
    <p:sldId id="344" r:id="rId3"/>
    <p:sldId id="345" r:id="rId4"/>
    <p:sldId id="347" r:id="rId5"/>
    <p:sldId id="348" r:id="rId6"/>
    <p:sldId id="349" r:id="rId7"/>
    <p:sldId id="350" r:id="rId8"/>
    <p:sldId id="351" r:id="rId9"/>
    <p:sldId id="352" r:id="rId10"/>
    <p:sldId id="320" r:id="rId11"/>
    <p:sldId id="322" r:id="rId12"/>
    <p:sldId id="319" r:id="rId13"/>
    <p:sldId id="321" r:id="rId14"/>
    <p:sldId id="323" r:id="rId15"/>
    <p:sldId id="267" r:id="rId16"/>
    <p:sldId id="337" r:id="rId17"/>
    <p:sldId id="338" r:id="rId18"/>
    <p:sldId id="339" r:id="rId19"/>
    <p:sldId id="343" r:id="rId20"/>
    <p:sldId id="340" r:id="rId21"/>
    <p:sldId id="341" r:id="rId22"/>
    <p:sldId id="342" r:id="rId23"/>
    <p:sldId id="353" r:id="rId24"/>
    <p:sldId id="261" r:id="rId25"/>
    <p:sldId id="354" r:id="rId26"/>
    <p:sldId id="355" r:id="rId27"/>
    <p:sldId id="358" r:id="rId28"/>
    <p:sldId id="356" r:id="rId29"/>
    <p:sldId id="360" r:id="rId30"/>
    <p:sldId id="269" r:id="rId31"/>
    <p:sldId id="33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autoAdjust="0"/>
    <p:restoredTop sz="94660"/>
  </p:normalViewPr>
  <p:slideViewPr>
    <p:cSldViewPr snapToGrid="0">
      <p:cViewPr varScale="1">
        <p:scale>
          <a:sx n="87" d="100"/>
          <a:sy n="87" d="100"/>
        </p:scale>
        <p:origin x="816" y="46"/>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chel\Documents\COOP\International%20Students%20Project\uOttawa%20Student%20Data%202020%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7093403159653"/>
          <c:y val="3.3275263190183452E-2"/>
          <c:w val="0.81386641453860042"/>
          <c:h val="0.71524677214074328"/>
        </c:manualLayout>
      </c:layout>
      <c:barChart>
        <c:barDir val="col"/>
        <c:grouping val="clustered"/>
        <c:varyColors val="0"/>
        <c:ser>
          <c:idx val="0"/>
          <c:order val="0"/>
          <c:tx>
            <c:strRef>
              <c:f>Sheet1!$B$3</c:f>
              <c:strCache>
                <c:ptCount val="1"/>
                <c:pt idx="0">
                  <c:v>English-speaking Undergraduate</c:v>
                </c:pt>
              </c:strCache>
            </c:strRef>
          </c:tx>
          <c:spPr>
            <a:solidFill>
              <a:schemeClr val="accent1"/>
            </a:solidFill>
            <a:ln>
              <a:noFill/>
            </a:ln>
            <a:effectLst/>
          </c:spPr>
          <c:invertIfNegative val="0"/>
          <c:cat>
            <c:numRef>
              <c:f>Sheet1!$C$2:$L$2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Sheet1!$C$3:$L$3</c:f>
              <c:numCache>
                <c:formatCode>#,##0</c:formatCode>
                <c:ptCount val="10"/>
                <c:pt idx="0">
                  <c:v>1095</c:v>
                </c:pt>
                <c:pt idx="1">
                  <c:v>1313</c:v>
                </c:pt>
                <c:pt idx="2">
                  <c:v>1731</c:v>
                </c:pt>
                <c:pt idx="3">
                  <c:v>1915</c:v>
                </c:pt>
                <c:pt idx="4">
                  <c:v>2214</c:v>
                </c:pt>
                <c:pt idx="5">
                  <c:v>2316</c:v>
                </c:pt>
                <c:pt idx="6">
                  <c:v>2584</c:v>
                </c:pt>
                <c:pt idx="7">
                  <c:v>2901</c:v>
                </c:pt>
                <c:pt idx="8">
                  <c:v>3277</c:v>
                </c:pt>
                <c:pt idx="9">
                  <c:v>3870</c:v>
                </c:pt>
              </c:numCache>
            </c:numRef>
          </c:val>
          <c:extLst>
            <c:ext xmlns:c16="http://schemas.microsoft.com/office/drawing/2014/chart" uri="{C3380CC4-5D6E-409C-BE32-E72D297353CC}">
              <c16:uniqueId val="{00000000-595F-46A4-808E-4498B706A563}"/>
            </c:ext>
          </c:extLst>
        </c:ser>
        <c:ser>
          <c:idx val="1"/>
          <c:order val="1"/>
          <c:tx>
            <c:strRef>
              <c:f>Sheet1!$B$4</c:f>
              <c:strCache>
                <c:ptCount val="1"/>
                <c:pt idx="0">
                  <c:v>French-speaking Undergraduate</c:v>
                </c:pt>
              </c:strCache>
            </c:strRef>
          </c:tx>
          <c:spPr>
            <a:solidFill>
              <a:schemeClr val="accent2"/>
            </a:solidFill>
            <a:ln>
              <a:noFill/>
            </a:ln>
            <a:effectLst/>
          </c:spPr>
          <c:invertIfNegative val="0"/>
          <c:cat>
            <c:numRef>
              <c:f>Sheet1!$C$2:$L$2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Sheet1!$C$4:$L$4</c:f>
              <c:numCache>
                <c:formatCode>General</c:formatCode>
                <c:ptCount val="10"/>
                <c:pt idx="0">
                  <c:v>431</c:v>
                </c:pt>
                <c:pt idx="1">
                  <c:v>459</c:v>
                </c:pt>
                <c:pt idx="2">
                  <c:v>483</c:v>
                </c:pt>
                <c:pt idx="3">
                  <c:v>493</c:v>
                </c:pt>
                <c:pt idx="4">
                  <c:v>758</c:v>
                </c:pt>
                <c:pt idx="5" formatCode="#,##0">
                  <c:v>1057</c:v>
                </c:pt>
                <c:pt idx="6" formatCode="#,##0">
                  <c:v>1325</c:v>
                </c:pt>
                <c:pt idx="7" formatCode="#,##0">
                  <c:v>1541</c:v>
                </c:pt>
                <c:pt idx="8" formatCode="#,##0">
                  <c:v>1865</c:v>
                </c:pt>
                <c:pt idx="9" formatCode="#,##0">
                  <c:v>2167</c:v>
                </c:pt>
              </c:numCache>
            </c:numRef>
          </c:val>
          <c:extLst>
            <c:ext xmlns:c16="http://schemas.microsoft.com/office/drawing/2014/chart" uri="{C3380CC4-5D6E-409C-BE32-E72D297353CC}">
              <c16:uniqueId val="{00000001-595F-46A4-808E-4498B706A563}"/>
            </c:ext>
          </c:extLst>
        </c:ser>
        <c:ser>
          <c:idx val="2"/>
          <c:order val="2"/>
          <c:tx>
            <c:strRef>
              <c:f>Sheet1!$B$5</c:f>
              <c:strCache>
                <c:ptCount val="1"/>
                <c:pt idx="0">
                  <c:v>English-speaking Graduate</c:v>
                </c:pt>
              </c:strCache>
            </c:strRef>
          </c:tx>
          <c:spPr>
            <a:solidFill>
              <a:schemeClr val="accent3"/>
            </a:solidFill>
            <a:ln>
              <a:noFill/>
            </a:ln>
            <a:effectLst/>
          </c:spPr>
          <c:invertIfNegative val="0"/>
          <c:cat>
            <c:numRef>
              <c:f>Sheet1!$C$2:$L$2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Sheet1!$C$5:$L$5</c:f>
              <c:numCache>
                <c:formatCode>General</c:formatCode>
                <c:ptCount val="10"/>
                <c:pt idx="0">
                  <c:v>631</c:v>
                </c:pt>
                <c:pt idx="1">
                  <c:v>819</c:v>
                </c:pt>
                <c:pt idx="2" formatCode="#,##0">
                  <c:v>1090</c:v>
                </c:pt>
                <c:pt idx="3" formatCode="#,##0">
                  <c:v>1462</c:v>
                </c:pt>
                <c:pt idx="4" formatCode="#,##0">
                  <c:v>1613</c:v>
                </c:pt>
                <c:pt idx="5" formatCode="#,##0">
                  <c:v>1491</c:v>
                </c:pt>
                <c:pt idx="6" formatCode="#,##0">
                  <c:v>1496</c:v>
                </c:pt>
                <c:pt idx="7" formatCode="#,##0">
                  <c:v>1639</c:v>
                </c:pt>
                <c:pt idx="8" formatCode="#,##0">
                  <c:v>1793</c:v>
                </c:pt>
                <c:pt idx="9" formatCode="#,##0">
                  <c:v>2074</c:v>
                </c:pt>
              </c:numCache>
            </c:numRef>
          </c:val>
          <c:extLst>
            <c:ext xmlns:c16="http://schemas.microsoft.com/office/drawing/2014/chart" uri="{C3380CC4-5D6E-409C-BE32-E72D297353CC}">
              <c16:uniqueId val="{00000002-595F-46A4-808E-4498B706A563}"/>
            </c:ext>
          </c:extLst>
        </c:ser>
        <c:ser>
          <c:idx val="3"/>
          <c:order val="3"/>
          <c:tx>
            <c:strRef>
              <c:f>Sheet1!$B$6</c:f>
              <c:strCache>
                <c:ptCount val="1"/>
                <c:pt idx="0">
                  <c:v>French-speaking Graduate</c:v>
                </c:pt>
              </c:strCache>
            </c:strRef>
          </c:tx>
          <c:spPr>
            <a:solidFill>
              <a:schemeClr val="accent4"/>
            </a:solidFill>
            <a:ln>
              <a:noFill/>
            </a:ln>
            <a:effectLst/>
          </c:spPr>
          <c:invertIfNegative val="0"/>
          <c:cat>
            <c:numRef>
              <c:f>Sheet1!$C$2:$L$2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Sheet1!$C$6:$L$6</c:f>
              <c:numCache>
                <c:formatCode>General</c:formatCode>
                <c:ptCount val="10"/>
                <c:pt idx="0">
                  <c:v>77</c:v>
                </c:pt>
                <c:pt idx="1">
                  <c:v>78</c:v>
                </c:pt>
                <c:pt idx="2">
                  <c:v>82</c:v>
                </c:pt>
                <c:pt idx="3">
                  <c:v>102</c:v>
                </c:pt>
                <c:pt idx="4">
                  <c:v>132</c:v>
                </c:pt>
                <c:pt idx="5">
                  <c:v>149</c:v>
                </c:pt>
                <c:pt idx="6">
                  <c:v>179</c:v>
                </c:pt>
                <c:pt idx="7">
                  <c:v>192</c:v>
                </c:pt>
                <c:pt idx="8">
                  <c:v>213</c:v>
                </c:pt>
                <c:pt idx="9">
                  <c:v>221</c:v>
                </c:pt>
              </c:numCache>
            </c:numRef>
          </c:val>
          <c:extLst>
            <c:ext xmlns:c16="http://schemas.microsoft.com/office/drawing/2014/chart" uri="{C3380CC4-5D6E-409C-BE32-E72D297353CC}">
              <c16:uniqueId val="{00000003-595F-46A4-808E-4498B706A563}"/>
            </c:ext>
          </c:extLst>
        </c:ser>
        <c:dLbls>
          <c:showLegendKey val="0"/>
          <c:showVal val="0"/>
          <c:showCatName val="0"/>
          <c:showSerName val="0"/>
          <c:showPercent val="0"/>
          <c:showBubbleSize val="0"/>
        </c:dLbls>
        <c:gapWidth val="219"/>
        <c:overlap val="-27"/>
        <c:axId val="437700000"/>
        <c:axId val="437701968"/>
      </c:barChart>
      <c:catAx>
        <c:axId val="4377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7701968"/>
        <c:crosses val="autoZero"/>
        <c:auto val="1"/>
        <c:lblAlgn val="ctr"/>
        <c:lblOffset val="100"/>
        <c:noMultiLvlLbl val="0"/>
      </c:catAx>
      <c:valAx>
        <c:axId val="437701968"/>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CA"/>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7700000"/>
        <c:crosses val="autoZero"/>
        <c:crossBetween val="between"/>
      </c:valAx>
      <c:spPr>
        <a:noFill/>
        <a:ln>
          <a:noFill/>
        </a:ln>
        <a:effectLst/>
      </c:spPr>
    </c:plotArea>
    <c:legend>
      <c:legendPos val="b"/>
      <c:layout>
        <c:manualLayout>
          <c:xMode val="edge"/>
          <c:yMode val="edge"/>
          <c:x val="5.3550223539414139E-2"/>
          <c:y val="0.86390455332893834"/>
          <c:w val="0.9251975243779953"/>
          <c:h val="0.136095446671061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84BAC-0C0B-4898-BEBC-AC888614782D}" type="doc">
      <dgm:prSet loTypeId="urn:microsoft.com/office/officeart/2005/8/layout/venn1" loCatId="relationship" qsTypeId="urn:microsoft.com/office/officeart/2005/8/quickstyle/simple1" qsCatId="simple" csTypeId="urn:microsoft.com/office/officeart/2005/8/colors/accent1_2" csCatId="accent1" phldr="1"/>
      <dgm:spPr/>
    </dgm:pt>
    <dgm:pt modelId="{5E33EC46-6EC5-4D10-A165-AC59EC67FDC7}">
      <dgm:prSet phldrT="[Text]"/>
      <dgm:spPr/>
      <dgm:t>
        <a:bodyPr/>
        <a:lstStyle/>
        <a:p>
          <a:r>
            <a:rPr lang="en-US" dirty="0"/>
            <a:t>Language policies</a:t>
          </a:r>
          <a:endParaRPr lang="en-CA" dirty="0"/>
        </a:p>
      </dgm:t>
    </dgm:pt>
    <dgm:pt modelId="{42C933B2-D4B0-420C-9258-9D946300CA8D}" type="parTrans" cxnId="{77BFD272-9F25-49A2-8A7A-2A70BFA1C237}">
      <dgm:prSet/>
      <dgm:spPr/>
      <dgm:t>
        <a:bodyPr/>
        <a:lstStyle/>
        <a:p>
          <a:endParaRPr lang="en-CA"/>
        </a:p>
      </dgm:t>
    </dgm:pt>
    <dgm:pt modelId="{F5D7292B-1A82-44BD-AAC8-29FC143D313C}" type="sibTrans" cxnId="{77BFD272-9F25-49A2-8A7A-2A70BFA1C237}">
      <dgm:prSet/>
      <dgm:spPr/>
      <dgm:t>
        <a:bodyPr/>
        <a:lstStyle/>
        <a:p>
          <a:endParaRPr lang="en-CA"/>
        </a:p>
      </dgm:t>
    </dgm:pt>
    <dgm:pt modelId="{C7E03EE3-91D3-4F0F-A15D-2421A4657386}">
      <dgm:prSet phldrT="[Text]"/>
      <dgm:spPr/>
      <dgm:t>
        <a:bodyPr/>
        <a:lstStyle/>
        <a:p>
          <a:r>
            <a:rPr lang="en-US" dirty="0"/>
            <a:t>Immigration policies</a:t>
          </a:r>
          <a:endParaRPr lang="en-CA" i="1" dirty="0"/>
        </a:p>
      </dgm:t>
    </dgm:pt>
    <dgm:pt modelId="{3CF30A3B-09AE-4982-A74E-CA5EA6BE7AC7}" type="parTrans" cxnId="{58AF0DB0-5054-4365-A8F4-FA9F5AEB41B6}">
      <dgm:prSet/>
      <dgm:spPr/>
      <dgm:t>
        <a:bodyPr/>
        <a:lstStyle/>
        <a:p>
          <a:endParaRPr lang="en-CA"/>
        </a:p>
      </dgm:t>
    </dgm:pt>
    <dgm:pt modelId="{35AEDDE7-718D-4886-84F5-88FE71527CB8}" type="sibTrans" cxnId="{58AF0DB0-5054-4365-A8F4-FA9F5AEB41B6}">
      <dgm:prSet/>
      <dgm:spPr/>
      <dgm:t>
        <a:bodyPr/>
        <a:lstStyle/>
        <a:p>
          <a:endParaRPr lang="en-CA"/>
        </a:p>
      </dgm:t>
    </dgm:pt>
    <dgm:pt modelId="{AAEE40B0-CC8C-4D50-8B94-4E3EBB62CD47}" type="pres">
      <dgm:prSet presAssocID="{80484BAC-0C0B-4898-BEBC-AC888614782D}" presName="compositeShape" presStyleCnt="0">
        <dgm:presLayoutVars>
          <dgm:chMax val="7"/>
          <dgm:dir/>
          <dgm:resizeHandles val="exact"/>
        </dgm:presLayoutVars>
      </dgm:prSet>
      <dgm:spPr/>
    </dgm:pt>
    <dgm:pt modelId="{3F75658C-1DA1-44EA-81D2-D15624D4E828}" type="pres">
      <dgm:prSet presAssocID="{5E33EC46-6EC5-4D10-A165-AC59EC67FDC7}" presName="circ1" presStyleLbl="vennNode1" presStyleIdx="0" presStyleCnt="2"/>
      <dgm:spPr/>
    </dgm:pt>
    <dgm:pt modelId="{71910A52-C6D7-4071-97B5-B2B2DFDAFF05}" type="pres">
      <dgm:prSet presAssocID="{5E33EC46-6EC5-4D10-A165-AC59EC67FDC7}" presName="circ1Tx" presStyleLbl="revTx" presStyleIdx="0" presStyleCnt="0">
        <dgm:presLayoutVars>
          <dgm:chMax val="0"/>
          <dgm:chPref val="0"/>
          <dgm:bulletEnabled val="1"/>
        </dgm:presLayoutVars>
      </dgm:prSet>
      <dgm:spPr/>
    </dgm:pt>
    <dgm:pt modelId="{2E3E7046-7D6D-4CB5-BB0A-960E9DDB4119}" type="pres">
      <dgm:prSet presAssocID="{C7E03EE3-91D3-4F0F-A15D-2421A4657386}" presName="circ2" presStyleLbl="vennNode1" presStyleIdx="1" presStyleCnt="2"/>
      <dgm:spPr/>
    </dgm:pt>
    <dgm:pt modelId="{E8AB1845-52B4-4D97-8E62-4F4E25C86AA6}" type="pres">
      <dgm:prSet presAssocID="{C7E03EE3-91D3-4F0F-A15D-2421A4657386}" presName="circ2Tx" presStyleLbl="revTx" presStyleIdx="0" presStyleCnt="0">
        <dgm:presLayoutVars>
          <dgm:chMax val="0"/>
          <dgm:chPref val="0"/>
          <dgm:bulletEnabled val="1"/>
        </dgm:presLayoutVars>
      </dgm:prSet>
      <dgm:spPr/>
    </dgm:pt>
  </dgm:ptLst>
  <dgm:cxnLst>
    <dgm:cxn modelId="{D270A269-FCE0-45FD-97A5-F5732177F890}" type="presOf" srcId="{5E33EC46-6EC5-4D10-A165-AC59EC67FDC7}" destId="{71910A52-C6D7-4071-97B5-B2B2DFDAFF05}" srcOrd="1" destOrd="0" presId="urn:microsoft.com/office/officeart/2005/8/layout/venn1"/>
    <dgm:cxn modelId="{77BFD272-9F25-49A2-8A7A-2A70BFA1C237}" srcId="{80484BAC-0C0B-4898-BEBC-AC888614782D}" destId="{5E33EC46-6EC5-4D10-A165-AC59EC67FDC7}" srcOrd="0" destOrd="0" parTransId="{42C933B2-D4B0-420C-9258-9D946300CA8D}" sibTransId="{F5D7292B-1A82-44BD-AAC8-29FC143D313C}"/>
    <dgm:cxn modelId="{58AF0DB0-5054-4365-A8F4-FA9F5AEB41B6}" srcId="{80484BAC-0C0B-4898-BEBC-AC888614782D}" destId="{C7E03EE3-91D3-4F0F-A15D-2421A4657386}" srcOrd="1" destOrd="0" parTransId="{3CF30A3B-09AE-4982-A74E-CA5EA6BE7AC7}" sibTransId="{35AEDDE7-718D-4886-84F5-88FE71527CB8}"/>
    <dgm:cxn modelId="{9606FFB4-B39A-4406-9CD2-0B6E24FC7E63}" type="presOf" srcId="{C7E03EE3-91D3-4F0F-A15D-2421A4657386}" destId="{E8AB1845-52B4-4D97-8E62-4F4E25C86AA6}" srcOrd="1" destOrd="0" presId="urn:microsoft.com/office/officeart/2005/8/layout/venn1"/>
    <dgm:cxn modelId="{B888F8CD-6C92-4892-880B-97F3195194BD}" type="presOf" srcId="{5E33EC46-6EC5-4D10-A165-AC59EC67FDC7}" destId="{3F75658C-1DA1-44EA-81D2-D15624D4E828}" srcOrd="0" destOrd="0" presId="urn:microsoft.com/office/officeart/2005/8/layout/venn1"/>
    <dgm:cxn modelId="{E170B4D2-DFD7-41AD-9B66-CCDAD8BC53D8}" type="presOf" srcId="{C7E03EE3-91D3-4F0F-A15D-2421A4657386}" destId="{2E3E7046-7D6D-4CB5-BB0A-960E9DDB4119}" srcOrd="0" destOrd="0" presId="urn:microsoft.com/office/officeart/2005/8/layout/venn1"/>
    <dgm:cxn modelId="{E37C33F0-EC7D-4998-B352-B0E6B77CAF37}" type="presOf" srcId="{80484BAC-0C0B-4898-BEBC-AC888614782D}" destId="{AAEE40B0-CC8C-4D50-8B94-4E3EBB62CD47}" srcOrd="0" destOrd="0" presId="urn:microsoft.com/office/officeart/2005/8/layout/venn1"/>
    <dgm:cxn modelId="{9045419B-F05E-4960-B01A-87DC829B691F}" type="presParOf" srcId="{AAEE40B0-CC8C-4D50-8B94-4E3EBB62CD47}" destId="{3F75658C-1DA1-44EA-81D2-D15624D4E828}" srcOrd="0" destOrd="0" presId="urn:microsoft.com/office/officeart/2005/8/layout/venn1"/>
    <dgm:cxn modelId="{5DD03BF6-4922-41F5-A98C-09473D872F90}" type="presParOf" srcId="{AAEE40B0-CC8C-4D50-8B94-4E3EBB62CD47}" destId="{71910A52-C6D7-4071-97B5-B2B2DFDAFF05}" srcOrd="1" destOrd="0" presId="urn:microsoft.com/office/officeart/2005/8/layout/venn1"/>
    <dgm:cxn modelId="{83276E09-91A3-4495-B18C-50E606ED85B9}" type="presParOf" srcId="{AAEE40B0-CC8C-4D50-8B94-4E3EBB62CD47}" destId="{2E3E7046-7D6D-4CB5-BB0A-960E9DDB4119}" srcOrd="2" destOrd="0" presId="urn:microsoft.com/office/officeart/2005/8/layout/venn1"/>
    <dgm:cxn modelId="{148CE59E-99F7-4B09-90ED-35BB971B23F0}" type="presParOf" srcId="{AAEE40B0-CC8C-4D50-8B94-4E3EBB62CD47}" destId="{E8AB1845-52B4-4D97-8E62-4F4E25C86AA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5658C-1DA1-44EA-81D2-D15624D4E828}">
      <dsp:nvSpPr>
        <dsp:cNvPr id="0" name=""/>
        <dsp:cNvSpPr/>
      </dsp:nvSpPr>
      <dsp:spPr>
        <a:xfrm>
          <a:off x="319223" y="10904"/>
          <a:ext cx="3987125" cy="39871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Language policies</a:t>
          </a:r>
          <a:endParaRPr lang="en-CA" sz="3600" kern="1200" dirty="0"/>
        </a:p>
      </dsp:txBody>
      <dsp:txXfrm>
        <a:off x="875984" y="481072"/>
        <a:ext cx="2298883" cy="3046789"/>
      </dsp:txXfrm>
    </dsp:sp>
    <dsp:sp modelId="{2E3E7046-7D6D-4CB5-BB0A-960E9DDB4119}">
      <dsp:nvSpPr>
        <dsp:cNvPr id="0" name=""/>
        <dsp:cNvSpPr/>
      </dsp:nvSpPr>
      <dsp:spPr>
        <a:xfrm>
          <a:off x="3192827" y="10904"/>
          <a:ext cx="3987125" cy="39871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Immigration policies</a:t>
          </a:r>
          <a:endParaRPr lang="en-CA" sz="3600" i="1" kern="1200" dirty="0"/>
        </a:p>
      </dsp:txBody>
      <dsp:txXfrm>
        <a:off x="4324308" y="481072"/>
        <a:ext cx="2298883" cy="30467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5C0C3-A15C-478D-9C23-843DA11C4AF0}" type="datetimeFigureOut">
              <a:rPr lang="en-CA" smtClean="0"/>
              <a:t>2021-03-04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202E3-9839-4EF8-9807-50FFC87A7B7F}" type="slidenum">
              <a:rPr lang="en-CA" smtClean="0"/>
              <a:t>‹#›</a:t>
            </a:fld>
            <a:endParaRPr lang="en-CA"/>
          </a:p>
        </p:txBody>
      </p:sp>
    </p:spTree>
    <p:extLst>
      <p:ext uri="{BB962C8B-B14F-4D97-AF65-F5344CB8AC3E}">
        <p14:creationId xmlns:p14="http://schemas.microsoft.com/office/powerpoint/2010/main" val="377028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Shields and </a:t>
            </a:r>
            <a:r>
              <a:rPr lang="en-US" dirty="0" err="1"/>
              <a:t>Alrob</a:t>
            </a:r>
            <a:r>
              <a:rPr lang="en-US" dirty="0"/>
              <a:t> (2020) “COVID-19, Migration and the Canadian</a:t>
            </a:r>
          </a:p>
          <a:p>
            <a:r>
              <a:rPr lang="en-US" dirty="0"/>
              <a:t>Immigration System: Dimensions, Impact and</a:t>
            </a:r>
          </a:p>
          <a:p>
            <a:r>
              <a:rPr lang="en-US" dirty="0"/>
              <a:t>Resilience” BMRC report. </a:t>
            </a:r>
            <a:endParaRPr lang="en-CA" dirty="0"/>
          </a:p>
        </p:txBody>
      </p:sp>
      <p:sp>
        <p:nvSpPr>
          <p:cNvPr id="4" name="Slide Number Placeholder 3"/>
          <p:cNvSpPr>
            <a:spLocks noGrp="1"/>
          </p:cNvSpPr>
          <p:nvPr>
            <p:ph type="sldNum" sz="quarter" idx="10"/>
          </p:nvPr>
        </p:nvSpPr>
        <p:spPr/>
        <p:txBody>
          <a:bodyPr/>
          <a:lstStyle/>
          <a:p>
            <a:fld id="{B0A202E3-9839-4EF8-9807-50FFC87A7B7F}" type="slidenum">
              <a:rPr lang="en-CA" smtClean="0"/>
              <a:t>3</a:t>
            </a:fld>
            <a:endParaRPr lang="en-CA"/>
          </a:p>
        </p:txBody>
      </p:sp>
    </p:spTree>
    <p:extLst>
      <p:ext uri="{BB962C8B-B14F-4D97-AF65-F5344CB8AC3E}">
        <p14:creationId xmlns:p14="http://schemas.microsoft.com/office/powerpoint/2010/main" val="275015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study by Global Affairs Canada shows international students spent $21 billion in Canada in 2018, providing more to the economy than the export markets for car parts, lumber or aircraft</a:t>
            </a:r>
          </a:p>
        </p:txBody>
      </p:sp>
      <p:sp>
        <p:nvSpPr>
          <p:cNvPr id="4" name="Slide Number Placeholder 3"/>
          <p:cNvSpPr>
            <a:spLocks noGrp="1"/>
          </p:cNvSpPr>
          <p:nvPr>
            <p:ph type="sldNum" sz="quarter" idx="10"/>
          </p:nvPr>
        </p:nvSpPr>
        <p:spPr/>
        <p:txBody>
          <a:bodyPr/>
          <a:lstStyle/>
          <a:p>
            <a:fld id="{C4E2087C-A691-483F-992D-2693425F745D}" type="slidenum">
              <a:rPr lang="en-CA" smtClean="0"/>
              <a:t>4</a:t>
            </a:fld>
            <a:endParaRPr lang="en-CA"/>
          </a:p>
        </p:txBody>
      </p:sp>
    </p:spTree>
    <p:extLst>
      <p:ext uri="{BB962C8B-B14F-4D97-AF65-F5344CB8AC3E}">
        <p14:creationId xmlns:p14="http://schemas.microsoft.com/office/powerpoint/2010/main" val="58320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a:t>
            </a:r>
            <a:endParaRPr dirty="0"/>
          </a:p>
        </p:txBody>
      </p:sp>
      <p:sp>
        <p:nvSpPr>
          <p:cNvPr id="138" name="Google Shape;13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20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a:latin typeface="Arial" panose="020B0604020202020204" pitchFamily="34" charset="0"/>
                <a:cs typeface="Arial" panose="020B0604020202020204" pitchFamily="34" charset="0"/>
              </a:rPr>
              <a:t>3 min.</a:t>
            </a:r>
          </a:p>
          <a:p>
            <a:pPr>
              <a:spcAft>
                <a:spcPts val="600"/>
              </a:spcAft>
            </a:pPr>
            <a:r>
              <a:rPr lang="en-CA" b="1" dirty="0">
                <a:latin typeface="Arial" panose="020B0604020202020204" pitchFamily="34" charset="0"/>
                <a:cs typeface="Arial" panose="020B0604020202020204" pitchFamily="34" charset="0"/>
              </a:rPr>
              <a:t>Monika </a:t>
            </a:r>
          </a:p>
          <a:p>
            <a:pPr>
              <a:spcAft>
                <a:spcPts val="600"/>
              </a:spcAft>
            </a:pPr>
            <a:r>
              <a:rPr lang="en-CA" b="0" dirty="0">
                <a:latin typeface="Arial" panose="020B0604020202020204" pitchFamily="34" charset="0"/>
                <a:cs typeface="Arial" panose="020B0604020202020204" pitchFamily="34" charset="0"/>
              </a:rPr>
              <a:t>Let’s examine Canadian policies pertaining to the Francophone Immigration. </a:t>
            </a:r>
          </a:p>
          <a:p>
            <a:pPr>
              <a:spcAft>
                <a:spcPts val="600"/>
              </a:spcAft>
            </a:pPr>
            <a:endParaRPr lang="en-CA" b="0" dirty="0">
              <a:latin typeface="Arial" panose="020B0604020202020204" pitchFamily="34" charset="0"/>
              <a:cs typeface="Arial" panose="020B0604020202020204" pitchFamily="34" charset="0"/>
            </a:endParaRPr>
          </a:p>
          <a:p>
            <a:pPr>
              <a:spcAft>
                <a:spcPts val="600"/>
              </a:spcAft>
            </a:pPr>
            <a:r>
              <a:rPr lang="en-CA" b="0" dirty="0">
                <a:latin typeface="Arial" panose="020B0604020202020204" pitchFamily="34" charset="0"/>
                <a:cs typeface="Arial" panose="020B0604020202020204" pitchFamily="34" charset="0"/>
              </a:rPr>
              <a:t>On one hand, Canadian federal government has language policies managing the status of French and English. The Official Languages Act gives equal rights to Francophone and Anglophone populations across the country, and those rights are further constitutionally enshrined in the Canadian Charter of Rights and Freedoms.  However, they aim at maintaining the historical balance of power between two Canadian “founding” nations, namely, the British and the French. Linguistically speaking, immigrant population is seen as potentially integrating into one of those two groups.</a:t>
            </a:r>
          </a:p>
          <a:p>
            <a:pPr>
              <a:spcAft>
                <a:spcPts val="600"/>
              </a:spcAft>
            </a:pPr>
            <a:endParaRPr lang="en-CA" b="0" dirty="0">
              <a:latin typeface="Arial" panose="020B0604020202020204" pitchFamily="34" charset="0"/>
              <a:cs typeface="Arial" panose="020B0604020202020204" pitchFamily="34" charset="0"/>
            </a:endParaRPr>
          </a:p>
          <a:p>
            <a:pPr algn="l"/>
            <a:r>
              <a:rPr lang="en-CA" b="0" dirty="0">
                <a:latin typeface="Arial" panose="020B0604020202020204" pitchFamily="34" charset="0"/>
                <a:cs typeface="Arial" panose="020B0604020202020204" pitchFamily="34" charset="0"/>
              </a:rPr>
              <a:t>On the other hand, Canadian immigration laws are seen as social, rather than language policies, relating in particular to settlement and citizenship issues. However, the 2001 Immigration and Refugee Protection Act states </a:t>
            </a:r>
            <a:r>
              <a:rPr lang="en-CA" sz="1800" b="0" i="0" u="none" strike="noStrike" baseline="0" dirty="0">
                <a:latin typeface="BookAntiqua"/>
              </a:rPr>
              <a:t>that one of the roles of immigration is “</a:t>
            </a:r>
            <a:r>
              <a:rPr lang="en-US" sz="2800" b="0" i="0" dirty="0">
                <a:solidFill>
                  <a:srgbClr val="333333"/>
                </a:solidFill>
                <a:effectLst/>
                <a:latin typeface="Helvetica Neue"/>
              </a:rPr>
              <a:t>to support and assist the development of minority official languages communities in Canada” (sec</a:t>
            </a:r>
            <a:r>
              <a:rPr lang="en-US" sz="2800" b="1" i="0" dirty="0">
                <a:solidFill>
                  <a:srgbClr val="333333"/>
                </a:solidFill>
                <a:effectLst/>
                <a:latin typeface="Helvetica Neue"/>
              </a:rPr>
              <a:t>tion 3 (1) </a:t>
            </a:r>
            <a:r>
              <a:rPr lang="en-US" sz="2800" b="1" i="0" u="none" strike="noStrike" dirty="0">
                <a:solidFill>
                  <a:srgbClr val="000000"/>
                </a:solidFill>
                <a:effectLst/>
                <a:latin typeface="Helvetica Neue"/>
              </a:rPr>
              <a:t>(b.1)</a:t>
            </a:r>
            <a:r>
              <a:rPr lang="en-US" sz="2800" b="0" i="0" u="none" strike="noStrike" dirty="0">
                <a:solidFill>
                  <a:srgbClr val="000000"/>
                </a:solidFill>
                <a:effectLst/>
                <a:latin typeface="Helvetica Neue"/>
              </a:rPr>
              <a:t>)</a:t>
            </a:r>
            <a:r>
              <a:rPr lang="en-US" sz="2800" b="0" i="0" u="none" strike="noStrike" dirty="0">
                <a:solidFill>
                  <a:srgbClr val="333333"/>
                </a:solidFill>
                <a:effectLst/>
                <a:latin typeface="Helvetica Neue"/>
              </a:rPr>
              <a:t>, hence opening the door to a whole new set of laws combining immigration and linguistic issues. Those laws gravitate around the concept of “official language minority community”, and foster the concept of </a:t>
            </a:r>
            <a:r>
              <a:rPr lang="en-CA" b="0" dirty="0">
                <a:latin typeface="Arial" panose="020B0604020202020204" pitchFamily="34" charset="0"/>
                <a:cs typeface="Arial" panose="020B0604020202020204" pitchFamily="34" charset="0"/>
              </a:rPr>
              <a:t>“francophone immigration in minority settings”. </a:t>
            </a:r>
          </a:p>
        </p:txBody>
      </p:sp>
      <p:sp>
        <p:nvSpPr>
          <p:cNvPr id="4" name="Slide Number Placeholder 3"/>
          <p:cNvSpPr>
            <a:spLocks noGrp="1"/>
          </p:cNvSpPr>
          <p:nvPr>
            <p:ph type="sldNum" sz="quarter" idx="10"/>
          </p:nvPr>
        </p:nvSpPr>
        <p:spPr/>
        <p:txBody>
          <a:bodyPr/>
          <a:lstStyle/>
          <a:p>
            <a:fld id="{A7BC67EE-369B-4CDF-AA04-95FAF46A9CBB}" type="slidenum">
              <a:rPr lang="en-CA" smtClean="0"/>
              <a:t>24</a:t>
            </a:fld>
            <a:endParaRPr lang="en-CA"/>
          </a:p>
        </p:txBody>
      </p:sp>
    </p:spTree>
    <p:extLst>
      <p:ext uri="{BB962C8B-B14F-4D97-AF65-F5344CB8AC3E}">
        <p14:creationId xmlns:p14="http://schemas.microsoft.com/office/powerpoint/2010/main" val="222535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thank the</a:t>
            </a:r>
            <a:r>
              <a:rPr lang="en-CA" baseline="0" dirty="0"/>
              <a:t> Partnership,</a:t>
            </a:r>
          </a:p>
          <a:p>
            <a:r>
              <a:rPr lang="en-CA" baseline="0" dirty="0"/>
              <a:t>Our Partners on this project from IRCC</a:t>
            </a:r>
          </a:p>
          <a:p>
            <a:r>
              <a:rPr lang="en-CA" baseline="0" dirty="0"/>
              <a:t>As well as everyone in the collaborative teams across Quebec and Ontario participating in this research.</a:t>
            </a:r>
            <a:endParaRPr lang="en-CA" dirty="0"/>
          </a:p>
        </p:txBody>
      </p:sp>
      <p:sp>
        <p:nvSpPr>
          <p:cNvPr id="4" name="Slide Number Placeholder 3"/>
          <p:cNvSpPr>
            <a:spLocks noGrp="1"/>
          </p:cNvSpPr>
          <p:nvPr>
            <p:ph type="sldNum" sz="quarter" idx="10"/>
          </p:nvPr>
        </p:nvSpPr>
        <p:spPr/>
        <p:txBody>
          <a:bodyPr/>
          <a:lstStyle/>
          <a:p>
            <a:fld id="{27E502B3-568F-48E3-AA5A-34B6C3554A06}" type="slidenum">
              <a:rPr lang="en-CA" smtClean="0"/>
              <a:t>30</a:t>
            </a:fld>
            <a:endParaRPr lang="en-CA"/>
          </a:p>
        </p:txBody>
      </p:sp>
    </p:spTree>
    <p:extLst>
      <p:ext uri="{BB962C8B-B14F-4D97-AF65-F5344CB8AC3E}">
        <p14:creationId xmlns:p14="http://schemas.microsoft.com/office/powerpoint/2010/main" val="373862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CB87E-4591-47A1-9046-CF63F17215EF}" type="datetime2">
              <a:rPr lang="en-US" smtClean="0"/>
              <a:t>Thursday, March 4,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t>‹#›</a:t>
            </a:fld>
            <a:endParaRPr lang="en-US"/>
          </a:p>
        </p:txBody>
      </p:sp>
    </p:spTree>
    <p:extLst>
      <p:ext uri="{BB962C8B-B14F-4D97-AF65-F5344CB8AC3E}">
        <p14:creationId xmlns:p14="http://schemas.microsoft.com/office/powerpoint/2010/main" val="168894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17F0E-8070-4DFE-A821-9A699EDBAD7E}" type="datetime2">
              <a:rPr lang="en-US" smtClean="0"/>
              <a:t>Thursday, March 4,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89797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D34AE-C7BF-46E5-A968-01C6641F6476}" type="datetime2">
              <a:rPr lang="en-US" smtClean="0"/>
              <a:t>Thursday, March 4,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163184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g78e769aaa5_0_1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78e769aaa5_0_11"/>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g78e769aaa5_0_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9355968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DE70B-B772-416E-A790-995760B1742E}" type="datetime2">
              <a:rPr lang="en-US" smtClean="0"/>
              <a:t>Thursday, March 4, 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400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760CDE-A6F1-4138-AF12-ED09E8E5FB6B}" type="datetime2">
              <a:rPr lang="en-US" smtClean="0"/>
              <a:t>Thursday, March 4, 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4599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5F8B1-DB7B-4D28-A97D-40FB2DD1EF78}" type="datetime2">
              <a:rPr lang="en-US" smtClean="0"/>
              <a:t>Thursday, March 4,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68231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39161-23B8-4738-9069-73EBE8884FDD}" type="datetime2">
              <a:rPr lang="en-US" smtClean="0"/>
              <a:t>Thursday, March 4, 2021</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12790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D44-7693-499F-AC6C-11696134FE3F}" type="datetime2">
              <a:rPr lang="en-US" smtClean="0"/>
              <a:t>Thursday, March 4, 2021</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2983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F2AE-472C-4EF3-ABB2-24BAA9AE3CF7}" type="datetime2">
              <a:rPr lang="en-US" smtClean="0"/>
              <a:t>Thursday, March 4, 2021</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659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A162C-A7C1-4263-9453-1BAFF8C39559}" type="datetime2">
              <a:rPr lang="en-US" smtClean="0"/>
              <a:t>Thursday, March 4,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4318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DF6793-3458-4587-8168-65F0C37A92D2}" type="datetime2">
              <a:rPr lang="en-US" smtClean="0"/>
              <a:t>Thursday, March 4, 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61876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2ED3-3C46-4C9A-9738-67B2D875E7E2}" type="datetime2">
              <a:rPr lang="en-US" smtClean="0"/>
              <a:pPr/>
              <a:t>Thursday, March 4, 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0796351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echnofaq.org/posts/2018/02/george-brown-college-an-overview/"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www.pngall.com/canada-flag-png" TargetMode="Externa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hyperlink" Target="https://pixabay.com/en/girl-student-school-learning-15864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ottawa.ca/institutional-research-planning/sites/www.uottawa.ca.institutional-research-planning/files/uottawa_-_enrolment_-_report_-_v0.1_english-pdf.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mrc-irmu.info.yorku.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B81A-3F06-405D-B211-5538702B3937}"/>
              </a:ext>
            </a:extLst>
          </p:cNvPr>
          <p:cNvSpPr>
            <a:spLocks noGrp="1"/>
          </p:cNvSpPr>
          <p:nvPr>
            <p:ph type="ctrTitle"/>
          </p:nvPr>
        </p:nvSpPr>
        <p:spPr>
          <a:xfrm>
            <a:off x="1524000" y="1122363"/>
            <a:ext cx="9144000" cy="1537310"/>
          </a:xfrm>
        </p:spPr>
        <p:txBody>
          <a:bodyPr anchor="b">
            <a:normAutofit/>
          </a:bodyPr>
          <a:lstStyle/>
          <a:p>
            <a:r>
              <a:rPr lang="en-CA" sz="4000" b="1" dirty="0"/>
              <a:t>BUILDING RESILIENCE SYSTEMS TO SUPPORT INTERNATIONAL STUDENTS TO CANADA</a:t>
            </a:r>
          </a:p>
        </p:txBody>
      </p:sp>
      <p:sp>
        <p:nvSpPr>
          <p:cNvPr id="3" name="Subtitle 2">
            <a:extLst>
              <a:ext uri="{FF2B5EF4-FFF2-40B4-BE49-F238E27FC236}">
                <a16:creationId xmlns:a16="http://schemas.microsoft.com/office/drawing/2014/main" id="{D41EA272-0B05-4B30-BE4D-930B580B9506}"/>
              </a:ext>
            </a:extLst>
          </p:cNvPr>
          <p:cNvSpPr>
            <a:spLocks noGrp="1"/>
          </p:cNvSpPr>
          <p:nvPr>
            <p:ph type="subTitle" idx="1"/>
          </p:nvPr>
        </p:nvSpPr>
        <p:spPr>
          <a:xfrm>
            <a:off x="1524000" y="3196004"/>
            <a:ext cx="9144000" cy="2448658"/>
          </a:xfrm>
        </p:spPr>
        <p:txBody>
          <a:bodyPr>
            <a:normAutofit/>
          </a:bodyPr>
          <a:lstStyle/>
          <a:p>
            <a:pPr>
              <a:lnSpc>
                <a:spcPct val="120000"/>
              </a:lnSpc>
              <a:spcBef>
                <a:spcPts val="0"/>
              </a:spcBef>
            </a:pPr>
            <a:r>
              <a:rPr lang="en-CA" sz="2000" dirty="0"/>
              <a:t>PATHWAYS TO PROSPERITY VIRTUAL WORKSHOP SERIES</a:t>
            </a:r>
          </a:p>
          <a:p>
            <a:pPr>
              <a:lnSpc>
                <a:spcPct val="120000"/>
              </a:lnSpc>
              <a:spcBef>
                <a:spcPts val="0"/>
              </a:spcBef>
            </a:pPr>
            <a:r>
              <a:rPr lang="en-CA" sz="2000" dirty="0"/>
              <a:t>MARCH </a:t>
            </a:r>
            <a:r>
              <a:rPr lang="en-CA" sz="2000" dirty="0" err="1"/>
              <a:t>4</a:t>
            </a:r>
            <a:r>
              <a:rPr lang="en-CA" sz="2000" baseline="30000" dirty="0" err="1"/>
              <a:t>TH</a:t>
            </a:r>
            <a:r>
              <a:rPr lang="en-CA" sz="2000" dirty="0"/>
              <a:t> 2021</a:t>
            </a:r>
          </a:p>
          <a:p>
            <a:pPr>
              <a:lnSpc>
                <a:spcPct val="120000"/>
              </a:lnSpc>
              <a:spcBef>
                <a:spcPts val="0"/>
              </a:spcBef>
            </a:pPr>
            <a:endParaRPr lang="en-CA" sz="2000" dirty="0"/>
          </a:p>
          <a:p>
            <a:pPr>
              <a:lnSpc>
                <a:spcPct val="120000"/>
              </a:lnSpc>
              <a:spcBef>
                <a:spcPts val="0"/>
              </a:spcBef>
            </a:pPr>
            <a:r>
              <a:rPr lang="en-CA" sz="2000" b="1" dirty="0"/>
              <a:t>Chair</a:t>
            </a:r>
            <a:r>
              <a:rPr lang="en-CA" sz="2000" dirty="0"/>
              <a:t>: Valerie Preston</a:t>
            </a:r>
          </a:p>
          <a:p>
            <a:pPr>
              <a:lnSpc>
                <a:spcPct val="120000"/>
              </a:lnSpc>
              <a:spcBef>
                <a:spcPts val="0"/>
              </a:spcBef>
            </a:pPr>
            <a:r>
              <a:rPr lang="en-CA" sz="2000" b="1" dirty="0"/>
              <a:t>Panelists</a:t>
            </a:r>
            <a:r>
              <a:rPr lang="en-CA" sz="2000" dirty="0"/>
              <a:t>: Margaret Walton Roberts, </a:t>
            </a:r>
            <a:r>
              <a:rPr lang="en-CA" sz="2000" dirty="0" err="1"/>
              <a:t>Sutama</a:t>
            </a:r>
            <a:r>
              <a:rPr lang="en-CA" sz="2000" dirty="0"/>
              <a:t> Ghosh,</a:t>
            </a:r>
            <a:br>
              <a:rPr lang="en-CA" sz="2000" dirty="0"/>
            </a:br>
            <a:r>
              <a:rPr lang="en-CA" sz="2000" dirty="0"/>
              <a:t>Francine Schlosser, and Luisa Veronis</a:t>
            </a:r>
            <a:endParaRPr lang="en-CA" sz="2800" dirty="0"/>
          </a:p>
        </p:txBody>
      </p:sp>
      <p:pic>
        <p:nvPicPr>
          <p:cNvPr id="4" name="Picture 3">
            <a:extLst>
              <a:ext uri="{FF2B5EF4-FFF2-40B4-BE49-F238E27FC236}">
                <a16:creationId xmlns:a16="http://schemas.microsoft.com/office/drawing/2014/main" id="{0C67B2F1-F734-4665-8149-C57C2BE65CD8}"/>
              </a:ext>
            </a:extLst>
          </p:cNvPr>
          <p:cNvPicPr>
            <a:picLocks noChangeAspect="1"/>
          </p:cNvPicPr>
          <p:nvPr/>
        </p:nvPicPr>
        <p:blipFill>
          <a:blip r:embed="rId2"/>
          <a:stretch>
            <a:fillRect/>
          </a:stretch>
        </p:blipFill>
        <p:spPr>
          <a:xfrm>
            <a:off x="1113500" y="3255962"/>
            <a:ext cx="1572601" cy="2947955"/>
          </a:xfrm>
          <a:prstGeom prst="rect">
            <a:avLst/>
          </a:prstGeom>
        </p:spPr>
      </p:pic>
    </p:spTree>
    <p:extLst>
      <p:ext uri="{BB962C8B-B14F-4D97-AF65-F5344CB8AC3E}">
        <p14:creationId xmlns:p14="http://schemas.microsoft.com/office/powerpoint/2010/main" val="330264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50B-1E2D-4919-A325-762D8B150D54}"/>
              </a:ext>
            </a:extLst>
          </p:cNvPr>
          <p:cNvSpPr>
            <a:spLocks noGrp="1"/>
          </p:cNvSpPr>
          <p:nvPr>
            <p:ph type="ctrTitle"/>
          </p:nvPr>
        </p:nvSpPr>
        <p:spPr>
          <a:xfrm>
            <a:off x="1524000" y="1122363"/>
            <a:ext cx="9144000" cy="2733064"/>
          </a:xfrm>
        </p:spPr>
        <p:txBody>
          <a:bodyPr anchor="ctr">
            <a:normAutofit/>
          </a:bodyPr>
          <a:lstStyle/>
          <a:p>
            <a:r>
              <a:rPr lang="en-CA" sz="5400" dirty="0">
                <a:effectLst/>
                <a:ea typeface="Arial" panose="020B0604020202020204" pitchFamily="34" charset="0"/>
              </a:rPr>
              <a:t> Investigating the Assemblages of Indian International Students </a:t>
            </a:r>
            <a:br>
              <a:rPr lang="en-CA" sz="5400" dirty="0">
                <a:effectLst/>
                <a:ea typeface="Arial" panose="020B0604020202020204" pitchFamily="34" charset="0"/>
              </a:rPr>
            </a:br>
            <a:r>
              <a:rPr lang="en-CA" sz="5400" dirty="0">
                <a:effectLst/>
                <a:ea typeface="Arial" panose="020B0604020202020204" pitchFamily="34" charset="0"/>
              </a:rPr>
              <a:t>in GTA Colleges</a:t>
            </a:r>
            <a:endParaRPr lang="en-CA" sz="5400" dirty="0"/>
          </a:p>
        </p:txBody>
      </p:sp>
      <p:sp>
        <p:nvSpPr>
          <p:cNvPr id="4" name="Text Placeholder 3">
            <a:extLst>
              <a:ext uri="{FF2B5EF4-FFF2-40B4-BE49-F238E27FC236}">
                <a16:creationId xmlns:a16="http://schemas.microsoft.com/office/drawing/2014/main" id="{8BEE452E-AEC6-4066-8960-4D3F9EEA6067}"/>
              </a:ext>
            </a:extLst>
          </p:cNvPr>
          <p:cNvSpPr>
            <a:spLocks noGrp="1"/>
          </p:cNvSpPr>
          <p:nvPr>
            <p:ph type="subTitle" idx="1"/>
          </p:nvPr>
        </p:nvSpPr>
        <p:spPr>
          <a:xfrm>
            <a:off x="1524000" y="3602038"/>
            <a:ext cx="9144000" cy="1330447"/>
          </a:xfrm>
        </p:spPr>
        <p:txBody>
          <a:bodyPr anchor="ctr">
            <a:noAutofit/>
          </a:bodyPr>
          <a:lstStyle/>
          <a:p>
            <a:pPr>
              <a:spcBef>
                <a:spcPts val="600"/>
              </a:spcBef>
            </a:pPr>
            <a:r>
              <a:rPr lang="en-CA" sz="3200" dirty="0" err="1"/>
              <a:t>Sutama</a:t>
            </a:r>
            <a:r>
              <a:rPr lang="en-CA" sz="3200" dirty="0"/>
              <a:t> Ghosh, Ryerson University </a:t>
            </a:r>
          </a:p>
        </p:txBody>
      </p:sp>
      <p:pic>
        <p:nvPicPr>
          <p:cNvPr id="3" name="Picture 2">
            <a:extLst>
              <a:ext uri="{FF2B5EF4-FFF2-40B4-BE49-F238E27FC236}">
                <a16:creationId xmlns:a16="http://schemas.microsoft.com/office/drawing/2014/main" id="{3E5C4902-6463-4E94-8AB8-DD4E3522E5E6}"/>
              </a:ext>
            </a:extLst>
          </p:cNvPr>
          <p:cNvPicPr>
            <a:picLocks noChangeAspect="1"/>
          </p:cNvPicPr>
          <p:nvPr/>
        </p:nvPicPr>
        <p:blipFill>
          <a:blip r:embed="rId2"/>
          <a:stretch>
            <a:fillRect/>
          </a:stretch>
        </p:blipFill>
        <p:spPr>
          <a:xfrm>
            <a:off x="3976075" y="4394447"/>
            <a:ext cx="4040461" cy="1843749"/>
          </a:xfrm>
          <a:prstGeom prst="rect">
            <a:avLst/>
          </a:prstGeom>
        </p:spPr>
      </p:pic>
      <p:pic>
        <p:nvPicPr>
          <p:cNvPr id="5" name="Picture 4">
            <a:extLst>
              <a:ext uri="{FF2B5EF4-FFF2-40B4-BE49-F238E27FC236}">
                <a16:creationId xmlns:a16="http://schemas.microsoft.com/office/drawing/2014/main" id="{DA78111A-7617-427D-A3BB-C969AE56298D}"/>
              </a:ext>
            </a:extLst>
          </p:cNvPr>
          <p:cNvPicPr>
            <a:picLocks noChangeAspect="1"/>
          </p:cNvPicPr>
          <p:nvPr/>
        </p:nvPicPr>
        <p:blipFill>
          <a:blip r:embed="rId3"/>
          <a:stretch>
            <a:fillRect/>
          </a:stretch>
        </p:blipFill>
        <p:spPr>
          <a:xfrm>
            <a:off x="951404" y="4394446"/>
            <a:ext cx="983556" cy="1843749"/>
          </a:xfrm>
          <a:prstGeom prst="rect">
            <a:avLst/>
          </a:prstGeom>
        </p:spPr>
      </p:pic>
    </p:spTree>
    <p:extLst>
      <p:ext uri="{BB962C8B-B14F-4D97-AF65-F5344CB8AC3E}">
        <p14:creationId xmlns:p14="http://schemas.microsoft.com/office/powerpoint/2010/main" val="71333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3F3B-DA6B-40DB-A077-109E11D5A417}"/>
              </a:ext>
            </a:extLst>
          </p:cNvPr>
          <p:cNvSpPr>
            <a:spLocks noGrp="1"/>
          </p:cNvSpPr>
          <p:nvPr>
            <p:ph type="title"/>
          </p:nvPr>
        </p:nvSpPr>
        <p:spPr/>
        <p:txBody>
          <a:bodyPr vert="horz" lIns="91440" tIns="45720" rIns="91440" bIns="45720" rtlCol="0" anchor="ctr">
            <a:normAutofit/>
          </a:bodyPr>
          <a:lstStyle/>
          <a:p>
            <a:pPr>
              <a:lnSpc>
                <a:spcPct val="80000"/>
              </a:lnSpc>
              <a:spcBef>
                <a:spcPts val="600"/>
              </a:spcBef>
            </a:pPr>
            <a:r>
              <a:rPr lang="en-US" sz="4000" kern="1200" dirty="0">
                <a:solidFill>
                  <a:schemeClr val="tx1"/>
                </a:solidFill>
                <a:ea typeface="+mj-ea"/>
                <a:cs typeface="+mj-cs"/>
              </a:rPr>
              <a:t>International students in Canada </a:t>
            </a:r>
            <a:endParaRPr lang="en-US" sz="3600"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7C7DACB1-DF59-4740-9F0F-B3FFB78014E0}"/>
              </a:ext>
            </a:extLst>
          </p:cNvPr>
          <p:cNvSpPr>
            <a:spLocks noGrp="1"/>
          </p:cNvSpPr>
          <p:nvPr>
            <p:ph idx="1"/>
          </p:nvPr>
        </p:nvSpPr>
        <p:spPr/>
        <p:txBody>
          <a:bodyPr/>
          <a:lstStyle/>
          <a:p>
            <a:pPr>
              <a:buFont typeface="Wingdings" panose="05000000000000000000" pitchFamily="2" charset="2"/>
              <a:buChar char="Ø"/>
            </a:pPr>
            <a:r>
              <a:rPr lang="en-US" sz="2800" kern="1200" dirty="0">
                <a:solidFill>
                  <a:schemeClr val="tx1"/>
                </a:solidFill>
                <a:ea typeface="+mj-ea"/>
                <a:cs typeface="+mj-cs"/>
              </a:rPr>
              <a:t>In 2019: 642,000 international students</a:t>
            </a:r>
          </a:p>
          <a:p>
            <a:r>
              <a:rPr lang="en-US" sz="2800" kern="1200" dirty="0">
                <a:solidFill>
                  <a:schemeClr val="tx1"/>
                </a:solidFill>
                <a:latin typeface="+mn-lt"/>
                <a:ea typeface="+mj-ea"/>
                <a:cs typeface="+mj-cs"/>
              </a:rPr>
              <a:t>India (47%) </a:t>
            </a:r>
          </a:p>
          <a:p>
            <a:r>
              <a:rPr lang="en-US" dirty="0">
                <a:ea typeface="+mj-ea"/>
                <a:cs typeface="+mj-cs"/>
              </a:rPr>
              <a:t>A</a:t>
            </a:r>
            <a:r>
              <a:rPr lang="en-US" sz="2800" kern="1200" dirty="0">
                <a:solidFill>
                  <a:schemeClr val="tx1"/>
                </a:solidFill>
                <a:latin typeface="+mn-lt"/>
                <a:ea typeface="+mj-ea"/>
                <a:cs typeface="+mj-cs"/>
              </a:rPr>
              <a:t>lmost one half settled in Ontario </a:t>
            </a:r>
          </a:p>
          <a:p>
            <a:r>
              <a:rPr lang="en-US" dirty="0">
                <a:ea typeface="+mj-ea"/>
                <a:cs typeface="+mj-cs"/>
              </a:rPr>
              <a:t>O</a:t>
            </a:r>
            <a:r>
              <a:rPr lang="en-US" sz="2800" kern="1200" dirty="0">
                <a:solidFill>
                  <a:schemeClr val="tx1"/>
                </a:solidFill>
                <a:latin typeface="+mn-lt"/>
                <a:ea typeface="+mj-ea"/>
                <a:cs typeface="+mj-cs"/>
              </a:rPr>
              <a:t>ver 40% of international students are enrolled in COLLEGES</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(CBIE 2019)</a:t>
            </a:r>
          </a:p>
          <a:p>
            <a:r>
              <a:rPr lang="en-US" dirty="0">
                <a:ea typeface="+mj-ea"/>
                <a:cs typeface="+mj-cs"/>
              </a:rPr>
              <a:t>C</a:t>
            </a:r>
            <a:r>
              <a:rPr lang="en-US" sz="2800" kern="1200" dirty="0">
                <a:solidFill>
                  <a:schemeClr val="tx1"/>
                </a:solidFill>
                <a:latin typeface="+mn-lt"/>
                <a:ea typeface="+mj-ea"/>
                <a:cs typeface="+mj-cs"/>
              </a:rPr>
              <a:t>urrently, 85,000 international students </a:t>
            </a:r>
            <a:r>
              <a:rPr lang="en-US" sz="2800" b="1" kern="1200" dirty="0">
                <a:solidFill>
                  <a:schemeClr val="tx1"/>
                </a:solidFill>
                <a:latin typeface="+mn-lt"/>
                <a:ea typeface="+mj-ea"/>
                <a:cs typeface="+mj-cs"/>
              </a:rPr>
              <a:t>are enrolled in colleges </a:t>
            </a:r>
            <a:r>
              <a:rPr lang="en-US" sz="2800" kern="1200" dirty="0">
                <a:solidFill>
                  <a:schemeClr val="tx1"/>
                </a:solidFill>
                <a:latin typeface="+mn-lt"/>
                <a:ea typeface="+mj-ea"/>
                <a:cs typeface="+mj-cs"/>
              </a:rPr>
              <a:t>(OCAS 2020)</a:t>
            </a:r>
          </a:p>
          <a:p>
            <a:r>
              <a:rPr lang="en-US" sz="2800" kern="1200" dirty="0">
                <a:solidFill>
                  <a:schemeClr val="tx1"/>
                </a:solidFill>
                <a:effectLst/>
                <a:latin typeface="+mn-lt"/>
                <a:ea typeface="+mj-ea"/>
                <a:cs typeface="+mj-cs"/>
              </a:rPr>
              <a:t>In 2020: more than 85% of all Indian international students were enrolled in colleges</a:t>
            </a:r>
            <a:endParaRPr lang="en-CA" dirty="0"/>
          </a:p>
        </p:txBody>
      </p:sp>
    </p:spTree>
    <p:extLst>
      <p:ext uri="{BB962C8B-B14F-4D97-AF65-F5344CB8AC3E}">
        <p14:creationId xmlns:p14="http://schemas.microsoft.com/office/powerpoint/2010/main" val="119969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4906-1B56-4D02-9428-55A912332026}"/>
              </a:ext>
            </a:extLst>
          </p:cNvPr>
          <p:cNvSpPr>
            <a:spLocks noGrp="1"/>
          </p:cNvSpPr>
          <p:nvPr>
            <p:ph type="title"/>
          </p:nvPr>
        </p:nvSpPr>
        <p:spPr/>
        <p:txBody>
          <a:bodyPr vert="horz" lIns="91440" tIns="45720" rIns="91440" bIns="45720" rtlCol="0" anchor="ctr">
            <a:normAutofit/>
          </a:bodyPr>
          <a:lstStyle/>
          <a:p>
            <a:pPr>
              <a:spcBef>
                <a:spcPct val="0"/>
              </a:spcBef>
            </a:pPr>
            <a:r>
              <a:rPr lang="en-US" sz="4000" kern="1200" dirty="0">
                <a:solidFill>
                  <a:schemeClr val="tx1"/>
                </a:solidFill>
                <a:latin typeface="+mj-lt"/>
                <a:ea typeface="+mj-ea"/>
                <a:cs typeface="+mj-cs"/>
              </a:rPr>
              <a:t>Why Study Colleges?</a:t>
            </a:r>
          </a:p>
        </p:txBody>
      </p:sp>
      <p:sp>
        <p:nvSpPr>
          <p:cNvPr id="3" name="Text Placeholder 2">
            <a:extLst>
              <a:ext uri="{FF2B5EF4-FFF2-40B4-BE49-F238E27FC236}">
                <a16:creationId xmlns:a16="http://schemas.microsoft.com/office/drawing/2014/main" id="{7F54C793-6119-4D9F-833B-A054C3FC6494}"/>
              </a:ext>
            </a:extLst>
          </p:cNvPr>
          <p:cNvSpPr>
            <a:spLocks noGrp="1"/>
          </p:cNvSpPr>
          <p:nvPr>
            <p:ph idx="1"/>
          </p:nvPr>
        </p:nvSpPr>
        <p:spPr>
          <a:xfrm>
            <a:off x="838200" y="1472712"/>
            <a:ext cx="5826369" cy="5020163"/>
          </a:xfrm>
        </p:spPr>
        <p:txBody>
          <a:bodyPr vert="horz" lIns="91440" tIns="45720" rIns="91440" bIns="45720" rtlCol="0" anchor="ctr">
            <a:normAutofit lnSpcReduction="10000"/>
          </a:bodyPr>
          <a:lstStyle/>
          <a:p>
            <a:pPr indent="-228600">
              <a:spcBef>
                <a:spcPts val="300"/>
              </a:spcBef>
              <a:buSzPct val="100000"/>
              <a:buFont typeface="Arial" panose="020B0604020202020204" pitchFamily="34" charset="0"/>
              <a:buChar char="•"/>
            </a:pPr>
            <a:r>
              <a:rPr lang="en-US" sz="2400" b="1" dirty="0"/>
              <a:t>Canadian Post-Secondary System</a:t>
            </a:r>
          </a:p>
          <a:p>
            <a:pPr lvl="1" indent="-228600">
              <a:spcBef>
                <a:spcPts val="300"/>
              </a:spcBef>
              <a:buSzPct val="100000"/>
              <a:buFont typeface="Arial" panose="020B0604020202020204" pitchFamily="34" charset="0"/>
              <a:buChar char="•"/>
            </a:pPr>
            <a:r>
              <a:rPr lang="en-US" dirty="0"/>
              <a:t>Universities </a:t>
            </a:r>
          </a:p>
          <a:p>
            <a:pPr lvl="2" indent="-228600">
              <a:spcBef>
                <a:spcPts val="300"/>
              </a:spcBef>
              <a:buSzPct val="100000"/>
              <a:buFont typeface="Arial" panose="020B0604020202020204" pitchFamily="34" charset="0"/>
              <a:buChar char="•"/>
            </a:pPr>
            <a:r>
              <a:rPr lang="en-US" sz="2400" dirty="0"/>
              <a:t>Government Funded (Ryerson U) and Private (OCAD)</a:t>
            </a:r>
          </a:p>
          <a:p>
            <a:pPr lvl="1" indent="-228600">
              <a:spcBef>
                <a:spcPts val="300"/>
              </a:spcBef>
              <a:buSzPct val="100000"/>
              <a:buFont typeface="Arial" panose="020B0604020202020204" pitchFamily="34" charset="0"/>
              <a:buChar char="•"/>
            </a:pPr>
            <a:r>
              <a:rPr lang="en-US" dirty="0"/>
              <a:t>Colleges </a:t>
            </a:r>
          </a:p>
          <a:p>
            <a:pPr lvl="2" indent="-228600">
              <a:spcBef>
                <a:spcPts val="300"/>
              </a:spcBef>
              <a:buSzPct val="100000"/>
              <a:buFont typeface="Arial" panose="020B0604020202020204" pitchFamily="34" charset="0"/>
              <a:buChar char="•"/>
            </a:pPr>
            <a:r>
              <a:rPr lang="en-US" sz="2400" b="1" dirty="0"/>
              <a:t>Community</a:t>
            </a:r>
            <a:r>
              <a:rPr lang="en-US" sz="2400" dirty="0"/>
              <a:t> (George Brown) </a:t>
            </a:r>
            <a:br>
              <a:rPr lang="en-US" sz="2400" dirty="0"/>
            </a:br>
            <a:r>
              <a:rPr lang="en-US" sz="2400" dirty="0"/>
              <a:t>5 in the GTA</a:t>
            </a:r>
          </a:p>
          <a:p>
            <a:pPr lvl="2" indent="-228600">
              <a:spcBef>
                <a:spcPts val="300"/>
              </a:spcBef>
              <a:buSzPct val="100000"/>
              <a:buFont typeface="Arial" panose="020B0604020202020204" pitchFamily="34" charset="0"/>
              <a:buChar char="•"/>
            </a:pPr>
            <a:r>
              <a:rPr lang="en-US" sz="2400" b="1" dirty="0"/>
              <a:t>Private Career </a:t>
            </a:r>
            <a:r>
              <a:rPr lang="en-US" sz="2400" dirty="0"/>
              <a:t>(Canadian Academy) 440 in Ontario</a:t>
            </a:r>
          </a:p>
          <a:p>
            <a:pPr indent="-228600">
              <a:spcBef>
                <a:spcPts val="300"/>
              </a:spcBef>
              <a:buSzPct val="100000"/>
              <a:buFont typeface="Arial" panose="020B0604020202020204" pitchFamily="34" charset="0"/>
              <a:buChar char="•"/>
            </a:pPr>
            <a:r>
              <a:rPr lang="en-US" sz="2400" b="1" dirty="0"/>
              <a:t>Tuition Fees</a:t>
            </a:r>
          </a:p>
          <a:p>
            <a:pPr indent="-228600">
              <a:spcBef>
                <a:spcPts val="300"/>
              </a:spcBef>
              <a:buSzPct val="100000"/>
              <a:buFont typeface="Arial" panose="020B0604020202020204" pitchFamily="34" charset="0"/>
              <a:buChar char="•"/>
            </a:pPr>
            <a:r>
              <a:rPr lang="en-US" sz="2400" b="1" dirty="0"/>
              <a:t>Admission Requirements</a:t>
            </a:r>
          </a:p>
          <a:p>
            <a:pPr indent="-228600">
              <a:spcBef>
                <a:spcPts val="300"/>
              </a:spcBef>
              <a:buSzPct val="100000"/>
              <a:buFont typeface="Arial" panose="020B0604020202020204" pitchFamily="34" charset="0"/>
              <a:buChar char="•"/>
            </a:pPr>
            <a:r>
              <a:rPr lang="en-US" sz="2400" b="1" dirty="0"/>
              <a:t>Permitted Work Hours and Regulations</a:t>
            </a:r>
          </a:p>
          <a:p>
            <a:pPr indent="-228600">
              <a:spcBef>
                <a:spcPts val="300"/>
              </a:spcBef>
              <a:buSzPct val="100000"/>
              <a:buFont typeface="Arial" panose="020B0604020202020204" pitchFamily="34" charset="0"/>
              <a:buChar char="•"/>
            </a:pPr>
            <a:r>
              <a:rPr lang="en-US" sz="2400" b="1" dirty="0"/>
              <a:t>“Value” of Diploma and Employment Opportunities</a:t>
            </a:r>
          </a:p>
          <a:p>
            <a:pPr indent="-228600">
              <a:spcBef>
                <a:spcPts val="1000"/>
              </a:spcBef>
              <a:buSzPct val="100000"/>
              <a:buFont typeface="Arial" panose="020B0604020202020204" pitchFamily="34" charset="0"/>
              <a:buChar char="•"/>
            </a:pPr>
            <a:endParaRPr lang="en-US" sz="1600" dirty="0"/>
          </a:p>
        </p:txBody>
      </p:sp>
      <p:pic>
        <p:nvPicPr>
          <p:cNvPr id="5" name="Picture 4" descr="A sign on the side of a building&#10;&#10;Description automatically generated">
            <a:extLst>
              <a:ext uri="{FF2B5EF4-FFF2-40B4-BE49-F238E27FC236}">
                <a16:creationId xmlns:a16="http://schemas.microsoft.com/office/drawing/2014/main" id="{4F0352CA-07D1-4369-98AA-F75DC99A9D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531" r="7936" b="1"/>
          <a:stretch/>
        </p:blipFill>
        <p:spPr>
          <a:xfrm>
            <a:off x="6788383" y="613148"/>
            <a:ext cx="4565417" cy="267919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C079277-8662-4A7B-9A13-47FCB01C435D}"/>
              </a:ext>
            </a:extLst>
          </p:cNvPr>
          <p:cNvPicPr>
            <a:picLocks noChangeAspect="1"/>
          </p:cNvPicPr>
          <p:nvPr/>
        </p:nvPicPr>
        <p:blipFill rotWithShape="1">
          <a:blip r:embed="rId4"/>
          <a:srcRect l="3668" r="484" b="4"/>
          <a:stretch/>
        </p:blipFill>
        <p:spPr>
          <a:xfrm>
            <a:off x="6788383" y="3528753"/>
            <a:ext cx="4565417" cy="2679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6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9322-C8B3-4F4F-B62F-0B8C26B19B30}"/>
              </a:ext>
            </a:extLst>
          </p:cNvPr>
          <p:cNvSpPr>
            <a:spLocks noGrp="1"/>
          </p:cNvSpPr>
          <p:nvPr>
            <p:ph type="title"/>
          </p:nvPr>
        </p:nvSpPr>
        <p:spPr/>
        <p:txBody>
          <a:bodyPr vert="horz" lIns="91440" tIns="45720" rIns="91440" bIns="45720" rtlCol="0" anchor="b">
            <a:normAutofit/>
          </a:bodyPr>
          <a:lstStyle/>
          <a:p>
            <a:pPr>
              <a:spcBef>
                <a:spcPct val="0"/>
              </a:spcBef>
            </a:pPr>
            <a:r>
              <a:rPr lang="en-US" sz="5400" kern="1200" dirty="0">
                <a:solidFill>
                  <a:schemeClr val="tx1"/>
                </a:solidFill>
                <a:latin typeface="+mj-lt"/>
                <a:ea typeface="+mj-ea"/>
                <a:cs typeface="+mj-cs"/>
              </a:rPr>
              <a:t>RESEARCH</a:t>
            </a:r>
          </a:p>
        </p:txBody>
      </p:sp>
      <p:sp>
        <p:nvSpPr>
          <p:cNvPr id="3" name="Text Placeholder 2">
            <a:extLst>
              <a:ext uri="{FF2B5EF4-FFF2-40B4-BE49-F238E27FC236}">
                <a16:creationId xmlns:a16="http://schemas.microsoft.com/office/drawing/2014/main" id="{38F67FF9-2530-4D29-9098-224EB5B3F2B3}"/>
              </a:ext>
            </a:extLst>
          </p:cNvPr>
          <p:cNvSpPr>
            <a:spLocks noGrp="1"/>
          </p:cNvSpPr>
          <p:nvPr>
            <p:ph idx="1"/>
          </p:nvPr>
        </p:nvSpPr>
        <p:spPr>
          <a:xfrm>
            <a:off x="838200" y="1825625"/>
            <a:ext cx="10515600" cy="4557590"/>
          </a:xfrm>
        </p:spPr>
        <p:txBody>
          <a:bodyPr vert="horz" lIns="91440" tIns="45720" rIns="91440" bIns="45720" rtlCol="0" anchor="ctr">
            <a:normAutofit/>
          </a:bodyPr>
          <a:lstStyle/>
          <a:p>
            <a:pPr marL="152396" indent="-228600">
              <a:spcBef>
                <a:spcPts val="600"/>
              </a:spcBef>
              <a:buFont typeface="Arial" panose="020B0604020202020204" pitchFamily="34" charset="0"/>
              <a:buChar char="•"/>
            </a:pPr>
            <a:r>
              <a:rPr lang="en-US" sz="2000" dirty="0"/>
              <a:t>QUESTIONS: </a:t>
            </a:r>
          </a:p>
          <a:p>
            <a:pPr lvl="1" indent="-228600">
              <a:spcBef>
                <a:spcPts val="600"/>
              </a:spcBef>
              <a:buFont typeface="Arial" panose="020B0604020202020204" pitchFamily="34" charset="0"/>
              <a:buChar char="•"/>
            </a:pPr>
            <a:r>
              <a:rPr lang="en-US" sz="2000" dirty="0">
                <a:effectLst/>
              </a:rPr>
              <a:t>Why are so many Indian students choosing to come and study in GTA colleges? </a:t>
            </a:r>
          </a:p>
          <a:p>
            <a:pPr lvl="1" indent="-228600">
              <a:spcBef>
                <a:spcPts val="600"/>
              </a:spcBef>
              <a:buFont typeface="Arial" panose="020B0604020202020204" pitchFamily="34" charset="0"/>
              <a:buChar char="•"/>
            </a:pPr>
            <a:r>
              <a:rPr lang="en-US" sz="2000" dirty="0">
                <a:effectLst/>
              </a:rPr>
              <a:t>Do they have a specific profile -- in terms of age, educational qualifications, and socio-economic class backgrounds?  </a:t>
            </a:r>
          </a:p>
          <a:p>
            <a:pPr lvl="1" indent="-228600">
              <a:spcBef>
                <a:spcPts val="600"/>
              </a:spcBef>
              <a:buFont typeface="Arial" panose="020B0604020202020204" pitchFamily="34" charset="0"/>
              <a:buChar char="•"/>
            </a:pPr>
            <a:r>
              <a:rPr lang="en-US" sz="2000" dirty="0"/>
              <a:t>H</a:t>
            </a:r>
            <a:r>
              <a:rPr lang="en-US" sz="2000" dirty="0">
                <a:effectLst/>
              </a:rPr>
              <a:t>ow are they “choosing” these institutions? </a:t>
            </a:r>
          </a:p>
          <a:p>
            <a:pPr marL="152396" indent="-228600">
              <a:spcBef>
                <a:spcPts val="600"/>
              </a:spcBef>
              <a:buFont typeface="Arial" panose="020B0604020202020204" pitchFamily="34" charset="0"/>
              <a:buChar char="•"/>
            </a:pPr>
            <a:r>
              <a:rPr lang="en-US" sz="2000" dirty="0"/>
              <a:t>METHODS:</a:t>
            </a:r>
          </a:p>
          <a:p>
            <a:pPr lvl="1" indent="-228600">
              <a:spcBef>
                <a:spcPts val="600"/>
              </a:spcBef>
              <a:buFont typeface="Arial" panose="020B0604020202020204" pitchFamily="34" charset="0"/>
              <a:buChar char="•"/>
            </a:pPr>
            <a:r>
              <a:rPr lang="en-US" sz="2000" dirty="0"/>
              <a:t>India: M</a:t>
            </a:r>
            <a:r>
              <a:rPr lang="en-US" sz="2000" dirty="0">
                <a:effectLst/>
              </a:rPr>
              <a:t>ultiple college campuses in the NCR, </a:t>
            </a:r>
            <a:r>
              <a:rPr lang="en-US" sz="2000" dirty="0" err="1">
                <a:effectLst/>
              </a:rPr>
              <a:t>edu</a:t>
            </a:r>
            <a:r>
              <a:rPr lang="en-US" sz="2000" dirty="0">
                <a:effectLst/>
              </a:rPr>
              <a:t>-expo, in-depth, semi-structured, topical interviews with 5 key informants, including education agents and college lecturers</a:t>
            </a:r>
          </a:p>
          <a:p>
            <a:pPr lvl="1" indent="-228600">
              <a:spcBef>
                <a:spcPts val="600"/>
              </a:spcBef>
              <a:buFont typeface="Arial" panose="020B0604020202020204" pitchFamily="34" charset="0"/>
              <a:buChar char="•"/>
            </a:pPr>
            <a:r>
              <a:rPr lang="en-US" sz="2000" dirty="0">
                <a:effectLst/>
              </a:rPr>
              <a:t>GTA:  Analysis of web-pages of all community colleges and forty private career colleges, semi-structured, topical interviews with 10 key informants, including college staff (administrators/recruitment officers) and instructors at community and private colleges in the GTA, as well as Canadian education consultants; semi-structured, topical interviews with 30 ISs (19 from community colleges, and 11 from private career colleges)</a:t>
            </a:r>
            <a:endParaRPr lang="en-US" sz="2000" dirty="0"/>
          </a:p>
        </p:txBody>
      </p:sp>
    </p:spTree>
    <p:extLst>
      <p:ext uri="{BB962C8B-B14F-4D97-AF65-F5344CB8AC3E}">
        <p14:creationId xmlns:p14="http://schemas.microsoft.com/office/powerpoint/2010/main" val="93983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A2B2254E-FBFC-4E89-911B-3968C1561469}"/>
              </a:ext>
            </a:extLst>
          </p:cNvPr>
          <p:cNvPicPr>
            <a:picLocks noChangeAspect="1"/>
          </p:cNvPicPr>
          <p:nvPr/>
        </p:nvPicPr>
        <p:blipFill>
          <a:blip r:embed="rId2"/>
          <a:stretch>
            <a:fillRect/>
          </a:stretch>
        </p:blipFill>
        <p:spPr>
          <a:xfrm>
            <a:off x="10335236" y="1330276"/>
            <a:ext cx="783911" cy="783911"/>
          </a:xfrm>
          <a:prstGeom prst="rect">
            <a:avLst/>
          </a:prstGeom>
          <a:solidFill>
            <a:srgbClr val="E6E6E6"/>
          </a:solidFill>
        </p:spPr>
      </p:pic>
      <p:sp>
        <p:nvSpPr>
          <p:cNvPr id="5" name="TextBox 4">
            <a:extLst>
              <a:ext uri="{FF2B5EF4-FFF2-40B4-BE49-F238E27FC236}">
                <a16:creationId xmlns:a16="http://schemas.microsoft.com/office/drawing/2014/main" id="{3A34BEA0-C706-4385-84AE-385B75A50723}"/>
              </a:ext>
            </a:extLst>
          </p:cNvPr>
          <p:cNvSpPr txBox="1"/>
          <p:nvPr/>
        </p:nvSpPr>
        <p:spPr>
          <a:xfrm>
            <a:off x="4292363" y="485790"/>
            <a:ext cx="2879250" cy="369332"/>
          </a:xfrm>
          <a:prstGeom prst="rect">
            <a:avLst/>
          </a:prstGeom>
          <a:noFill/>
        </p:spPr>
        <p:txBody>
          <a:bodyPr wrap="none" rtlCol="0">
            <a:spAutoFit/>
          </a:bodyPr>
          <a:lstStyle/>
          <a:p>
            <a:pPr algn="ctr"/>
            <a:r>
              <a:rPr lang="en-CA" dirty="0"/>
              <a:t>Federal Government Policies</a:t>
            </a:r>
          </a:p>
        </p:txBody>
      </p:sp>
      <p:sp>
        <p:nvSpPr>
          <p:cNvPr id="17" name="TextBox 16">
            <a:extLst>
              <a:ext uri="{FF2B5EF4-FFF2-40B4-BE49-F238E27FC236}">
                <a16:creationId xmlns:a16="http://schemas.microsoft.com/office/drawing/2014/main" id="{D23F6A17-DA8D-4F71-9039-788CE442687D}"/>
              </a:ext>
            </a:extLst>
          </p:cNvPr>
          <p:cNvSpPr txBox="1"/>
          <p:nvPr/>
        </p:nvSpPr>
        <p:spPr>
          <a:xfrm>
            <a:off x="4032420" y="2558233"/>
            <a:ext cx="2769669" cy="369332"/>
          </a:xfrm>
          <a:prstGeom prst="rect">
            <a:avLst/>
          </a:prstGeom>
          <a:noFill/>
        </p:spPr>
        <p:txBody>
          <a:bodyPr wrap="none" rtlCol="0">
            <a:spAutoFit/>
          </a:bodyPr>
          <a:lstStyle/>
          <a:p>
            <a:r>
              <a:rPr lang="en-CA" dirty="0"/>
              <a:t>Education Agents in Canada</a:t>
            </a:r>
          </a:p>
        </p:txBody>
      </p:sp>
      <p:sp>
        <p:nvSpPr>
          <p:cNvPr id="20" name="TextBox 19">
            <a:extLst>
              <a:ext uri="{FF2B5EF4-FFF2-40B4-BE49-F238E27FC236}">
                <a16:creationId xmlns:a16="http://schemas.microsoft.com/office/drawing/2014/main" id="{4F1B701C-5D78-49E9-889B-11D5807F8871}"/>
              </a:ext>
            </a:extLst>
          </p:cNvPr>
          <p:cNvSpPr txBox="1"/>
          <p:nvPr/>
        </p:nvSpPr>
        <p:spPr>
          <a:xfrm>
            <a:off x="5167292" y="3605094"/>
            <a:ext cx="1728550" cy="369332"/>
          </a:xfrm>
          <a:prstGeom prst="rect">
            <a:avLst/>
          </a:prstGeom>
          <a:noFill/>
        </p:spPr>
        <p:txBody>
          <a:bodyPr wrap="none" rtlCol="0">
            <a:spAutoFit/>
          </a:bodyPr>
          <a:lstStyle/>
          <a:p>
            <a:r>
              <a:rPr lang="en-CA" dirty="0"/>
              <a:t>Social Networks</a:t>
            </a:r>
          </a:p>
        </p:txBody>
      </p:sp>
      <p:sp>
        <p:nvSpPr>
          <p:cNvPr id="23" name="TextBox 22">
            <a:extLst>
              <a:ext uri="{FF2B5EF4-FFF2-40B4-BE49-F238E27FC236}">
                <a16:creationId xmlns:a16="http://schemas.microsoft.com/office/drawing/2014/main" id="{3A5F3C5D-DCF2-4825-ABB3-91AE21CE6D0C}"/>
              </a:ext>
            </a:extLst>
          </p:cNvPr>
          <p:cNvSpPr txBox="1"/>
          <p:nvPr/>
        </p:nvSpPr>
        <p:spPr>
          <a:xfrm>
            <a:off x="2052000" y="3763005"/>
            <a:ext cx="2922671" cy="369332"/>
          </a:xfrm>
          <a:prstGeom prst="rect">
            <a:avLst/>
          </a:prstGeom>
          <a:noFill/>
        </p:spPr>
        <p:txBody>
          <a:bodyPr wrap="square" rtlCol="0">
            <a:spAutoFit/>
          </a:bodyPr>
          <a:lstStyle/>
          <a:p>
            <a:r>
              <a:rPr lang="en-CA" dirty="0"/>
              <a:t>Banks and Private Lenders</a:t>
            </a:r>
          </a:p>
        </p:txBody>
      </p:sp>
      <p:cxnSp>
        <p:nvCxnSpPr>
          <p:cNvPr id="27" name="Straight Arrow Connector 26">
            <a:extLst>
              <a:ext uri="{FF2B5EF4-FFF2-40B4-BE49-F238E27FC236}">
                <a16:creationId xmlns:a16="http://schemas.microsoft.com/office/drawing/2014/main" id="{0A6263FE-11D3-454C-B799-5818B75C8C89}"/>
              </a:ext>
            </a:extLst>
          </p:cNvPr>
          <p:cNvCxnSpPr/>
          <p:nvPr/>
        </p:nvCxnSpPr>
        <p:spPr>
          <a:xfrm flipH="1">
            <a:off x="8032747" y="1950977"/>
            <a:ext cx="1575316" cy="1037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3BCC133D-61B3-43B6-B45B-7DB25C434ACD}"/>
              </a:ext>
            </a:extLst>
          </p:cNvPr>
          <p:cNvCxnSpPr>
            <a:cxnSpLocks/>
          </p:cNvCxnSpPr>
          <p:nvPr/>
        </p:nvCxnSpPr>
        <p:spPr>
          <a:xfrm flipV="1">
            <a:off x="3299185" y="2770847"/>
            <a:ext cx="700120" cy="29236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B98885E5-93AA-4F2F-BC65-16742E758B3B}"/>
              </a:ext>
            </a:extLst>
          </p:cNvPr>
          <p:cNvCxnSpPr/>
          <p:nvPr/>
        </p:nvCxnSpPr>
        <p:spPr>
          <a:xfrm rot="10800000" flipV="1">
            <a:off x="3460415" y="2988611"/>
            <a:ext cx="1338089" cy="300187"/>
          </a:xfrm>
          <a:prstGeom prst="bentConnector3">
            <a:avLst/>
          </a:prstGeom>
          <a:ln w="19050">
            <a:headEnd type="triangle"/>
            <a:tailEnd type="triangle"/>
          </a:ln>
        </p:spPr>
        <p:style>
          <a:lnRef idx="1">
            <a:schemeClr val="dk1"/>
          </a:lnRef>
          <a:fillRef idx="0">
            <a:schemeClr val="dk1"/>
          </a:fillRef>
          <a:effectRef idx="0">
            <a:schemeClr val="dk1"/>
          </a:effectRef>
          <a:fontRef idx="minor">
            <a:schemeClr val="tx1"/>
          </a:fontRef>
        </p:style>
      </p:cxnSp>
      <p:grpSp>
        <p:nvGrpSpPr>
          <p:cNvPr id="88" name="Group 87">
            <a:extLst>
              <a:ext uri="{FF2B5EF4-FFF2-40B4-BE49-F238E27FC236}">
                <a16:creationId xmlns:a16="http://schemas.microsoft.com/office/drawing/2014/main" id="{E7753546-3BF5-46D1-AFFB-E61BD4FB7F08}"/>
              </a:ext>
            </a:extLst>
          </p:cNvPr>
          <p:cNvGrpSpPr/>
          <p:nvPr/>
        </p:nvGrpSpPr>
        <p:grpSpPr>
          <a:xfrm>
            <a:off x="356331" y="292951"/>
            <a:ext cx="10821464" cy="5725180"/>
            <a:chOff x="356331" y="292951"/>
            <a:chExt cx="10821464" cy="5725180"/>
          </a:xfrm>
        </p:grpSpPr>
        <p:sp>
          <p:nvSpPr>
            <p:cNvPr id="4" name="Rectangle 3">
              <a:extLst>
                <a:ext uri="{FF2B5EF4-FFF2-40B4-BE49-F238E27FC236}">
                  <a16:creationId xmlns:a16="http://schemas.microsoft.com/office/drawing/2014/main" id="{D5233142-86F7-4655-B8A1-7C054652EDDF}"/>
                </a:ext>
              </a:extLst>
            </p:cNvPr>
            <p:cNvSpPr/>
            <p:nvPr/>
          </p:nvSpPr>
          <p:spPr>
            <a:xfrm>
              <a:off x="3783435" y="292951"/>
              <a:ext cx="3824513" cy="755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768AE972-904A-4CA3-BEB4-B5C9C78FA59C}"/>
                </a:ext>
              </a:extLst>
            </p:cNvPr>
            <p:cNvPicPr>
              <a:picLocks noChangeAspect="1"/>
            </p:cNvPicPr>
            <p:nvPr/>
          </p:nvPicPr>
          <p:blipFill>
            <a:blip r:embed="rId3"/>
            <a:stretch>
              <a:fillRect/>
            </a:stretch>
          </p:blipFill>
          <p:spPr>
            <a:xfrm>
              <a:off x="7188720" y="1364719"/>
              <a:ext cx="3989075" cy="774259"/>
            </a:xfrm>
            <a:prstGeom prst="rect">
              <a:avLst/>
            </a:prstGeom>
          </p:spPr>
        </p:pic>
        <p:pic>
          <p:nvPicPr>
            <p:cNvPr id="7" name="Picture 6">
              <a:extLst>
                <a:ext uri="{FF2B5EF4-FFF2-40B4-BE49-F238E27FC236}">
                  <a16:creationId xmlns:a16="http://schemas.microsoft.com/office/drawing/2014/main" id="{670567B1-20FF-447F-8138-2BB4CCD1DC3F}"/>
                </a:ext>
              </a:extLst>
            </p:cNvPr>
            <p:cNvPicPr>
              <a:picLocks noChangeAspect="1"/>
            </p:cNvPicPr>
            <p:nvPr/>
          </p:nvPicPr>
          <p:blipFill>
            <a:blip r:embed="rId3"/>
            <a:stretch>
              <a:fillRect/>
            </a:stretch>
          </p:blipFill>
          <p:spPr>
            <a:xfrm>
              <a:off x="1758803" y="3419125"/>
              <a:ext cx="3408490" cy="1027040"/>
            </a:xfrm>
            <a:prstGeom prst="rect">
              <a:avLst/>
            </a:prstGeom>
          </p:spPr>
        </p:pic>
        <p:pic>
          <p:nvPicPr>
            <p:cNvPr id="8" name="Picture 7">
              <a:extLst>
                <a:ext uri="{FF2B5EF4-FFF2-40B4-BE49-F238E27FC236}">
                  <a16:creationId xmlns:a16="http://schemas.microsoft.com/office/drawing/2014/main" id="{258785A2-85E9-42F6-9F40-10E8A32D1E63}"/>
                </a:ext>
              </a:extLst>
            </p:cNvPr>
            <p:cNvPicPr>
              <a:picLocks noChangeAspect="1"/>
            </p:cNvPicPr>
            <p:nvPr/>
          </p:nvPicPr>
          <p:blipFill>
            <a:blip r:embed="rId3"/>
            <a:stretch>
              <a:fillRect/>
            </a:stretch>
          </p:blipFill>
          <p:spPr>
            <a:xfrm>
              <a:off x="1331538" y="2786283"/>
              <a:ext cx="2451897" cy="774259"/>
            </a:xfrm>
            <a:prstGeom prst="rect">
              <a:avLst/>
            </a:prstGeom>
          </p:spPr>
        </p:pic>
        <p:pic>
          <p:nvPicPr>
            <p:cNvPr id="9" name="Picture 8">
              <a:extLst>
                <a:ext uri="{FF2B5EF4-FFF2-40B4-BE49-F238E27FC236}">
                  <a16:creationId xmlns:a16="http://schemas.microsoft.com/office/drawing/2014/main" id="{AA2F898E-CD0C-4071-88E3-0F823A114CC5}"/>
                </a:ext>
              </a:extLst>
            </p:cNvPr>
            <p:cNvPicPr>
              <a:picLocks noChangeAspect="1"/>
            </p:cNvPicPr>
            <p:nvPr/>
          </p:nvPicPr>
          <p:blipFill>
            <a:blip r:embed="rId3"/>
            <a:stretch>
              <a:fillRect/>
            </a:stretch>
          </p:blipFill>
          <p:spPr>
            <a:xfrm>
              <a:off x="420849" y="1379182"/>
              <a:ext cx="3611571" cy="774259"/>
            </a:xfrm>
            <a:prstGeom prst="rect">
              <a:avLst/>
            </a:prstGeom>
          </p:spPr>
        </p:pic>
        <p:pic>
          <p:nvPicPr>
            <p:cNvPr id="10" name="Picture 9">
              <a:extLst>
                <a:ext uri="{FF2B5EF4-FFF2-40B4-BE49-F238E27FC236}">
                  <a16:creationId xmlns:a16="http://schemas.microsoft.com/office/drawing/2014/main" id="{42F07C23-D395-420A-B2C4-E85C0347D809}"/>
                </a:ext>
              </a:extLst>
            </p:cNvPr>
            <p:cNvPicPr>
              <a:picLocks noChangeAspect="1"/>
            </p:cNvPicPr>
            <p:nvPr/>
          </p:nvPicPr>
          <p:blipFill>
            <a:blip r:embed="rId3"/>
            <a:stretch>
              <a:fillRect/>
            </a:stretch>
          </p:blipFill>
          <p:spPr>
            <a:xfrm>
              <a:off x="6937399" y="2840171"/>
              <a:ext cx="2832043" cy="897257"/>
            </a:xfrm>
            <a:prstGeom prst="rect">
              <a:avLst/>
            </a:prstGeom>
          </p:spPr>
        </p:pic>
        <p:pic>
          <p:nvPicPr>
            <p:cNvPr id="11" name="Picture 10">
              <a:extLst>
                <a:ext uri="{FF2B5EF4-FFF2-40B4-BE49-F238E27FC236}">
                  <a16:creationId xmlns:a16="http://schemas.microsoft.com/office/drawing/2014/main" id="{3CC46737-950E-4ADE-ADA5-D059C3699A52}"/>
                </a:ext>
              </a:extLst>
            </p:cNvPr>
            <p:cNvPicPr>
              <a:picLocks noChangeAspect="1"/>
            </p:cNvPicPr>
            <p:nvPr/>
          </p:nvPicPr>
          <p:blipFill>
            <a:blip r:embed="rId3"/>
            <a:stretch>
              <a:fillRect/>
            </a:stretch>
          </p:blipFill>
          <p:spPr>
            <a:xfrm>
              <a:off x="3619467" y="2380805"/>
              <a:ext cx="3552146" cy="838716"/>
            </a:xfrm>
            <a:prstGeom prst="rect">
              <a:avLst/>
            </a:prstGeom>
          </p:spPr>
        </p:pic>
        <p:sp>
          <p:nvSpPr>
            <p:cNvPr id="15" name="TextBox 14">
              <a:extLst>
                <a:ext uri="{FF2B5EF4-FFF2-40B4-BE49-F238E27FC236}">
                  <a16:creationId xmlns:a16="http://schemas.microsoft.com/office/drawing/2014/main" id="{F0BCB9C8-01BC-4050-AB4D-327100A23229}"/>
                </a:ext>
              </a:extLst>
            </p:cNvPr>
            <p:cNvSpPr txBox="1"/>
            <p:nvPr/>
          </p:nvSpPr>
          <p:spPr>
            <a:xfrm>
              <a:off x="7088462" y="2993966"/>
              <a:ext cx="2519601" cy="369332"/>
            </a:xfrm>
            <a:prstGeom prst="rect">
              <a:avLst/>
            </a:prstGeom>
            <a:noFill/>
          </p:spPr>
          <p:txBody>
            <a:bodyPr wrap="none" rtlCol="0">
              <a:spAutoFit/>
            </a:bodyPr>
            <a:lstStyle/>
            <a:p>
              <a:r>
                <a:rPr lang="en-CA" dirty="0"/>
                <a:t>Education Agents in India</a:t>
              </a:r>
            </a:p>
          </p:txBody>
        </p:sp>
        <p:sp>
          <p:nvSpPr>
            <p:cNvPr id="18" name="TextBox 17">
              <a:extLst>
                <a:ext uri="{FF2B5EF4-FFF2-40B4-BE49-F238E27FC236}">
                  <a16:creationId xmlns:a16="http://schemas.microsoft.com/office/drawing/2014/main" id="{235159C3-3246-48EF-B3FC-3B824B97FBB0}"/>
                </a:ext>
              </a:extLst>
            </p:cNvPr>
            <p:cNvSpPr txBox="1"/>
            <p:nvPr/>
          </p:nvSpPr>
          <p:spPr>
            <a:xfrm>
              <a:off x="1166660" y="1581645"/>
              <a:ext cx="2216632" cy="369332"/>
            </a:xfrm>
            <a:prstGeom prst="rect">
              <a:avLst/>
            </a:prstGeom>
            <a:noFill/>
          </p:spPr>
          <p:txBody>
            <a:bodyPr wrap="none" rtlCol="0">
              <a:spAutoFit/>
            </a:bodyPr>
            <a:lstStyle/>
            <a:p>
              <a:r>
                <a:rPr lang="en-CA" dirty="0"/>
                <a:t>Community Colleges </a:t>
              </a:r>
            </a:p>
          </p:txBody>
        </p:sp>
        <p:sp>
          <p:nvSpPr>
            <p:cNvPr id="19" name="TextBox 18">
              <a:extLst>
                <a:ext uri="{FF2B5EF4-FFF2-40B4-BE49-F238E27FC236}">
                  <a16:creationId xmlns:a16="http://schemas.microsoft.com/office/drawing/2014/main" id="{55872184-70F4-467B-A97A-DAA6C09221F9}"/>
                </a:ext>
              </a:extLst>
            </p:cNvPr>
            <p:cNvSpPr txBox="1"/>
            <p:nvPr/>
          </p:nvSpPr>
          <p:spPr>
            <a:xfrm>
              <a:off x="1873120" y="2988746"/>
              <a:ext cx="1587294" cy="369332"/>
            </a:xfrm>
            <a:prstGeom prst="rect">
              <a:avLst/>
            </a:prstGeom>
            <a:noFill/>
          </p:spPr>
          <p:txBody>
            <a:bodyPr wrap="none" rtlCol="0">
              <a:spAutoFit/>
            </a:bodyPr>
            <a:lstStyle/>
            <a:p>
              <a:r>
                <a:rPr lang="en-CA" dirty="0">
                  <a:solidFill>
                    <a:srgbClr val="222222"/>
                  </a:solidFill>
                  <a:latin typeface="Times New Roman" panose="02020603050405020304" pitchFamily="18" charset="0"/>
                  <a:ea typeface="Arial" panose="020B0604020202020204" pitchFamily="34" charset="0"/>
                </a:rPr>
                <a:t>“E</a:t>
              </a:r>
              <a:r>
                <a:rPr lang="en-US" sz="1800" dirty="0">
                  <a:effectLst/>
                  <a:latin typeface="Times New Roman" panose="02020603050405020304" pitchFamily="18" charset="0"/>
                  <a:ea typeface="Arial" panose="020B0604020202020204" pitchFamily="34" charset="0"/>
                </a:rPr>
                <a:t>du-brokers”</a:t>
              </a:r>
              <a:r>
                <a:rPr lang="en-CA" dirty="0"/>
                <a:t> </a:t>
              </a:r>
            </a:p>
          </p:txBody>
        </p:sp>
        <p:sp>
          <p:nvSpPr>
            <p:cNvPr id="21" name="TextBox 20">
              <a:extLst>
                <a:ext uri="{FF2B5EF4-FFF2-40B4-BE49-F238E27FC236}">
                  <a16:creationId xmlns:a16="http://schemas.microsoft.com/office/drawing/2014/main" id="{BD7450E5-920A-4285-BC5E-CA1EB56C1866}"/>
                </a:ext>
              </a:extLst>
            </p:cNvPr>
            <p:cNvSpPr txBox="1"/>
            <p:nvPr/>
          </p:nvSpPr>
          <p:spPr>
            <a:xfrm>
              <a:off x="7915544" y="1544768"/>
              <a:ext cx="2424062" cy="369332"/>
            </a:xfrm>
            <a:prstGeom prst="rect">
              <a:avLst/>
            </a:prstGeom>
            <a:noFill/>
          </p:spPr>
          <p:txBody>
            <a:bodyPr wrap="none" rtlCol="0">
              <a:spAutoFit/>
            </a:bodyPr>
            <a:lstStyle/>
            <a:p>
              <a:r>
                <a:rPr lang="en-CA" dirty="0"/>
                <a:t>Private Career Colleges</a:t>
              </a:r>
            </a:p>
          </p:txBody>
        </p:sp>
        <p:pic>
          <p:nvPicPr>
            <p:cNvPr id="22" name="Picture 21">
              <a:extLst>
                <a:ext uri="{FF2B5EF4-FFF2-40B4-BE49-F238E27FC236}">
                  <a16:creationId xmlns:a16="http://schemas.microsoft.com/office/drawing/2014/main" id="{C985B698-AF0D-4A3F-A438-A61381A783F7}"/>
                </a:ext>
              </a:extLst>
            </p:cNvPr>
            <p:cNvPicPr>
              <a:picLocks noChangeAspect="1"/>
            </p:cNvPicPr>
            <p:nvPr/>
          </p:nvPicPr>
          <p:blipFill>
            <a:blip r:embed="rId3"/>
            <a:stretch>
              <a:fillRect/>
            </a:stretch>
          </p:blipFill>
          <p:spPr>
            <a:xfrm>
              <a:off x="4936163" y="3500887"/>
              <a:ext cx="2832043" cy="838717"/>
            </a:xfrm>
            <a:prstGeom prst="rect">
              <a:avLst/>
            </a:prstGeom>
          </p:spPr>
        </p:pic>
        <p:cxnSp>
          <p:nvCxnSpPr>
            <p:cNvPr id="25" name="Straight Arrow Connector 24">
              <a:extLst>
                <a:ext uri="{FF2B5EF4-FFF2-40B4-BE49-F238E27FC236}">
                  <a16:creationId xmlns:a16="http://schemas.microsoft.com/office/drawing/2014/main" id="{DB8AC083-EB54-4BF4-85F5-B9F5324E8FF5}"/>
                </a:ext>
              </a:extLst>
            </p:cNvPr>
            <p:cNvCxnSpPr>
              <a:cxnSpLocks/>
              <a:endCxn id="17" idx="0"/>
            </p:cNvCxnSpPr>
            <p:nvPr/>
          </p:nvCxnSpPr>
          <p:spPr>
            <a:xfrm>
              <a:off x="3783435" y="1828800"/>
              <a:ext cx="1633820" cy="729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372C460-664A-4DF2-8DB4-6684A4C825F2}"/>
                </a:ext>
              </a:extLst>
            </p:cNvPr>
            <p:cNvCxnSpPr/>
            <p:nvPr/>
          </p:nvCxnSpPr>
          <p:spPr>
            <a:xfrm>
              <a:off x="2315361" y="2038525"/>
              <a:ext cx="0" cy="950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F56C1B36-EED0-4DD4-986A-94B0A2F95522}"/>
                </a:ext>
              </a:extLst>
            </p:cNvPr>
            <p:cNvCxnSpPr/>
            <p:nvPr/>
          </p:nvCxnSpPr>
          <p:spPr>
            <a:xfrm>
              <a:off x="4320332" y="4157504"/>
              <a:ext cx="1585085" cy="0"/>
            </a:xfrm>
            <a:prstGeom prst="straightConnector1">
              <a:avLst/>
            </a:prstGeom>
            <a:ln>
              <a:solidFill>
                <a:schemeClr val="tx1"/>
              </a:solidFill>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41" name="Straight Arrow Connector 40">
              <a:extLst>
                <a:ext uri="{FF2B5EF4-FFF2-40B4-BE49-F238E27FC236}">
                  <a16:creationId xmlns:a16="http://schemas.microsoft.com/office/drawing/2014/main" id="{8D5C9E7C-5EA1-4577-AA5E-1784FED7BE73}"/>
                </a:ext>
              </a:extLst>
            </p:cNvPr>
            <p:cNvCxnSpPr/>
            <p:nvPr/>
          </p:nvCxnSpPr>
          <p:spPr>
            <a:xfrm>
              <a:off x="2407640" y="3358078"/>
              <a:ext cx="823197" cy="404927"/>
            </a:xfrm>
            <a:prstGeom prst="straightConnector1">
              <a:avLst/>
            </a:prstGeom>
            <a:ln w="9525">
              <a:solidFill>
                <a:schemeClr val="tx1"/>
              </a:solidFill>
              <a:tailEnd type="triangle"/>
            </a:ln>
          </p:spPr>
          <p:style>
            <a:lnRef idx="1">
              <a:schemeClr val="accent3"/>
            </a:lnRef>
            <a:fillRef idx="0">
              <a:schemeClr val="accent3"/>
            </a:fillRef>
            <a:effectRef idx="0">
              <a:schemeClr val="accent3"/>
            </a:effectRef>
            <a:fontRef idx="minor">
              <a:schemeClr val="tx1"/>
            </a:fontRef>
          </p:style>
        </p:cxnSp>
        <p:pic>
          <p:nvPicPr>
            <p:cNvPr id="60" name="Graphic 59" descr="Graduation cap with solid fill">
              <a:extLst>
                <a:ext uri="{FF2B5EF4-FFF2-40B4-BE49-F238E27FC236}">
                  <a16:creationId xmlns:a16="http://schemas.microsoft.com/office/drawing/2014/main" id="{6EAC997A-7884-468B-9ADB-FA8E661A2B9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331" y="1268900"/>
              <a:ext cx="914400" cy="914400"/>
            </a:xfrm>
            <a:prstGeom prst="rect">
              <a:avLst/>
            </a:prstGeom>
          </p:spPr>
        </p:pic>
        <p:pic>
          <p:nvPicPr>
            <p:cNvPr id="63" name="Picture 62" descr="A red and white flag&#10;&#10;Description automatically generated with medium confidence">
              <a:extLst>
                <a:ext uri="{FF2B5EF4-FFF2-40B4-BE49-F238E27FC236}">
                  <a16:creationId xmlns:a16="http://schemas.microsoft.com/office/drawing/2014/main" id="{62138332-7887-440C-8CF1-A1D05D75A8C5}"/>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610701" y="373919"/>
              <a:ext cx="1082608" cy="541304"/>
            </a:xfrm>
            <a:prstGeom prst="rect">
              <a:avLst/>
            </a:prstGeom>
          </p:spPr>
        </p:pic>
        <p:cxnSp>
          <p:nvCxnSpPr>
            <p:cNvPr id="66" name="Straight Arrow Connector 65">
              <a:extLst>
                <a:ext uri="{FF2B5EF4-FFF2-40B4-BE49-F238E27FC236}">
                  <a16:creationId xmlns:a16="http://schemas.microsoft.com/office/drawing/2014/main" id="{8891E90D-8419-4DD8-AFED-1E27829A2480}"/>
                </a:ext>
              </a:extLst>
            </p:cNvPr>
            <p:cNvCxnSpPr/>
            <p:nvPr/>
          </p:nvCxnSpPr>
          <p:spPr>
            <a:xfrm flipH="1">
              <a:off x="2819238" y="855122"/>
              <a:ext cx="1291368" cy="726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E33157B4-02CF-4E1A-B3AC-E8A55A3872A0}"/>
                </a:ext>
              </a:extLst>
            </p:cNvPr>
            <p:cNvCxnSpPr/>
            <p:nvPr/>
          </p:nvCxnSpPr>
          <p:spPr>
            <a:xfrm>
              <a:off x="5939406" y="3063215"/>
              <a:ext cx="1149056" cy="29486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6E9499EA-04D7-43FC-A4C1-B6882E69CB71}"/>
                </a:ext>
              </a:extLst>
            </p:cNvPr>
            <p:cNvCxnSpPr>
              <a:cxnSpLocks/>
            </p:cNvCxnSpPr>
            <p:nvPr/>
          </p:nvCxnSpPr>
          <p:spPr>
            <a:xfrm flipH="1">
              <a:off x="6872620" y="3417232"/>
              <a:ext cx="1030896" cy="62325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65A819D-7CB8-4AA8-83CB-666633E87E75}"/>
                </a:ext>
              </a:extLst>
            </p:cNvPr>
            <p:cNvCxnSpPr/>
            <p:nvPr/>
          </p:nvCxnSpPr>
          <p:spPr>
            <a:xfrm flipH="1">
              <a:off x="6677637" y="1950977"/>
              <a:ext cx="2930426" cy="3107584"/>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1" name="Picture 80" descr="A picture containing text, vector graphics&#10;&#10;Description automatically generated">
              <a:extLst>
                <a:ext uri="{FF2B5EF4-FFF2-40B4-BE49-F238E27FC236}">
                  <a16:creationId xmlns:a16="http://schemas.microsoft.com/office/drawing/2014/main" id="{7D344878-D6A8-4C61-B98D-0F54197C5B75}"/>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54448" y="4634517"/>
              <a:ext cx="1261809" cy="1383614"/>
            </a:xfrm>
            <a:prstGeom prst="rect">
              <a:avLst/>
            </a:prstGeom>
          </p:spPr>
        </p:pic>
        <p:cxnSp>
          <p:nvCxnSpPr>
            <p:cNvPr id="83" name="Straight Arrow Connector 82">
              <a:extLst>
                <a:ext uri="{FF2B5EF4-FFF2-40B4-BE49-F238E27FC236}">
                  <a16:creationId xmlns:a16="http://schemas.microsoft.com/office/drawing/2014/main" id="{0556A7CA-92A8-4381-ACC6-9266E6E7BED4}"/>
                </a:ext>
              </a:extLst>
            </p:cNvPr>
            <p:cNvCxnSpPr>
              <a:cxnSpLocks/>
            </p:cNvCxnSpPr>
            <p:nvPr/>
          </p:nvCxnSpPr>
          <p:spPr>
            <a:xfrm>
              <a:off x="2572206" y="3284694"/>
              <a:ext cx="2946308" cy="1480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86" name="Straight Arrow Connector 85">
            <a:extLst>
              <a:ext uri="{FF2B5EF4-FFF2-40B4-BE49-F238E27FC236}">
                <a16:creationId xmlns:a16="http://schemas.microsoft.com/office/drawing/2014/main" id="{144F4988-30AA-4DFC-B8B8-9671DCB7E951}"/>
              </a:ext>
            </a:extLst>
          </p:cNvPr>
          <p:cNvCxnSpPr>
            <a:cxnSpLocks/>
          </p:cNvCxnSpPr>
          <p:nvPr/>
        </p:nvCxnSpPr>
        <p:spPr>
          <a:xfrm flipH="1" flipV="1">
            <a:off x="7388068" y="898370"/>
            <a:ext cx="1252322" cy="59868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137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5" name="Google Shape;145;p11"/>
          <p:cNvPicPr preferRelativeResize="0"/>
          <p:nvPr/>
        </p:nvPicPr>
        <p:blipFill rotWithShape="1">
          <a:blip r:embed="rId3">
            <a:alphaModFix/>
          </a:blip>
          <a:srcRect/>
          <a:stretch/>
        </p:blipFill>
        <p:spPr>
          <a:xfrm>
            <a:off x="6089650" y="3422650"/>
            <a:ext cx="12700" cy="12700"/>
          </a:xfrm>
          <a:prstGeom prst="rect">
            <a:avLst/>
          </a:prstGeom>
          <a:noFill/>
          <a:ln>
            <a:noFill/>
          </a:ln>
        </p:spPr>
      </p:pic>
      <p:pic>
        <p:nvPicPr>
          <p:cNvPr id="6" name="Picture 5"/>
          <p:cNvPicPr>
            <a:picLocks noChangeAspect="1"/>
          </p:cNvPicPr>
          <p:nvPr/>
        </p:nvPicPr>
        <p:blipFill>
          <a:blip r:embed="rId4"/>
          <a:stretch>
            <a:fillRect/>
          </a:stretch>
        </p:blipFill>
        <p:spPr>
          <a:xfrm>
            <a:off x="3655164" y="3482195"/>
            <a:ext cx="211347" cy="178832"/>
          </a:xfrm>
          <a:prstGeom prst="rect">
            <a:avLst/>
          </a:prstGeom>
        </p:spPr>
      </p:pic>
      <p:pic>
        <p:nvPicPr>
          <p:cNvPr id="8" name="Picture 7"/>
          <p:cNvPicPr>
            <a:picLocks noChangeAspect="1"/>
          </p:cNvPicPr>
          <p:nvPr/>
        </p:nvPicPr>
        <p:blipFill>
          <a:blip r:embed="rId5"/>
          <a:stretch>
            <a:fillRect/>
          </a:stretch>
        </p:blipFill>
        <p:spPr>
          <a:xfrm>
            <a:off x="3957899" y="4017064"/>
            <a:ext cx="211347" cy="178832"/>
          </a:xfrm>
          <a:prstGeom prst="rect">
            <a:avLst/>
          </a:prstGeom>
        </p:spPr>
      </p:pic>
      <p:pic>
        <p:nvPicPr>
          <p:cNvPr id="10" name="Picture 9"/>
          <p:cNvPicPr>
            <a:picLocks noChangeAspect="1"/>
          </p:cNvPicPr>
          <p:nvPr/>
        </p:nvPicPr>
        <p:blipFill>
          <a:blip r:embed="rId6"/>
          <a:stretch>
            <a:fillRect/>
          </a:stretch>
        </p:blipFill>
        <p:spPr>
          <a:xfrm>
            <a:off x="5151198" y="5082488"/>
            <a:ext cx="138188" cy="113801"/>
          </a:xfrm>
          <a:prstGeom prst="rect">
            <a:avLst/>
          </a:prstGeom>
        </p:spPr>
      </p:pic>
      <p:pic>
        <p:nvPicPr>
          <p:cNvPr id="142" name="Google Shape;142;p11"/>
          <p:cNvPicPr preferRelativeResize="0"/>
          <p:nvPr/>
        </p:nvPicPr>
        <p:blipFill rotWithShape="1">
          <a:blip r:embed="rId7">
            <a:alphaModFix/>
          </a:blip>
          <a:srcRect/>
          <a:stretch/>
        </p:blipFill>
        <p:spPr>
          <a:xfrm>
            <a:off x="72573" y="124145"/>
            <a:ext cx="4643010" cy="6000931"/>
          </a:xfrm>
          <a:prstGeom prst="rect">
            <a:avLst/>
          </a:prstGeom>
          <a:noFill/>
          <a:ln>
            <a:noFill/>
          </a:ln>
        </p:spPr>
      </p:pic>
      <p:pic>
        <p:nvPicPr>
          <p:cNvPr id="146" name="Google Shape;146;p11"/>
          <p:cNvPicPr preferRelativeResize="0"/>
          <p:nvPr/>
        </p:nvPicPr>
        <p:blipFill rotWithShape="1">
          <a:blip r:embed="rId8">
            <a:alphaModFix/>
          </a:blip>
          <a:srcRect/>
          <a:stretch/>
        </p:blipFill>
        <p:spPr>
          <a:xfrm>
            <a:off x="4394114" y="2919289"/>
            <a:ext cx="2402661" cy="2553214"/>
          </a:xfrm>
          <a:prstGeom prst="rect">
            <a:avLst/>
          </a:prstGeom>
          <a:noFill/>
          <a:ln w="12700" cap="flat" cmpd="sng">
            <a:solidFill>
              <a:schemeClr val="dk1"/>
            </a:solidFill>
            <a:prstDash val="solid"/>
            <a:round/>
            <a:headEnd type="none" w="sm" len="sm"/>
            <a:tailEnd type="none" w="sm" len="sm"/>
          </a:ln>
        </p:spPr>
      </p:pic>
      <p:pic>
        <p:nvPicPr>
          <p:cNvPr id="4" name="Picture 3">
            <a:extLst>
              <a:ext uri="{FF2B5EF4-FFF2-40B4-BE49-F238E27FC236}">
                <a16:creationId xmlns:a16="http://schemas.microsoft.com/office/drawing/2014/main" id="{1FF32E2A-01F4-44BC-AD25-EBA86F5013C1}"/>
              </a:ext>
            </a:extLst>
          </p:cNvPr>
          <p:cNvPicPr>
            <a:picLocks noChangeAspect="1"/>
          </p:cNvPicPr>
          <p:nvPr/>
        </p:nvPicPr>
        <p:blipFill>
          <a:blip r:embed="rId9"/>
          <a:stretch>
            <a:fillRect/>
          </a:stretch>
        </p:blipFill>
        <p:spPr>
          <a:xfrm>
            <a:off x="6864426" y="3079248"/>
            <a:ext cx="2402660" cy="2051004"/>
          </a:xfrm>
          <a:prstGeom prst="rect">
            <a:avLst/>
          </a:prstGeom>
        </p:spPr>
      </p:pic>
      <p:pic>
        <p:nvPicPr>
          <p:cNvPr id="5" name="Picture 4">
            <a:extLst>
              <a:ext uri="{FF2B5EF4-FFF2-40B4-BE49-F238E27FC236}">
                <a16:creationId xmlns:a16="http://schemas.microsoft.com/office/drawing/2014/main" id="{3077DD53-5ABD-489D-B2FA-6E0746B3EF54}"/>
              </a:ext>
            </a:extLst>
          </p:cNvPr>
          <p:cNvPicPr>
            <a:picLocks noChangeAspect="1"/>
          </p:cNvPicPr>
          <p:nvPr/>
        </p:nvPicPr>
        <p:blipFill>
          <a:blip r:embed="rId10"/>
          <a:stretch>
            <a:fillRect/>
          </a:stretch>
        </p:blipFill>
        <p:spPr>
          <a:xfrm>
            <a:off x="9336772" y="437718"/>
            <a:ext cx="2485648" cy="2362736"/>
          </a:xfrm>
          <a:prstGeom prst="rect">
            <a:avLst/>
          </a:prstGeom>
        </p:spPr>
      </p:pic>
      <p:pic>
        <p:nvPicPr>
          <p:cNvPr id="7" name="Picture 6">
            <a:extLst>
              <a:ext uri="{FF2B5EF4-FFF2-40B4-BE49-F238E27FC236}">
                <a16:creationId xmlns:a16="http://schemas.microsoft.com/office/drawing/2014/main" id="{B49792B1-644B-43DD-8C08-68C2BAAB6BF5}"/>
              </a:ext>
            </a:extLst>
          </p:cNvPr>
          <p:cNvPicPr>
            <a:picLocks noChangeAspect="1"/>
          </p:cNvPicPr>
          <p:nvPr/>
        </p:nvPicPr>
        <p:blipFill>
          <a:blip r:embed="rId11"/>
          <a:stretch>
            <a:fillRect/>
          </a:stretch>
        </p:blipFill>
        <p:spPr>
          <a:xfrm>
            <a:off x="9401793" y="2962754"/>
            <a:ext cx="2355605" cy="1971616"/>
          </a:xfrm>
          <a:prstGeom prst="rect">
            <a:avLst/>
          </a:prstGeom>
        </p:spPr>
      </p:pic>
      <p:sp>
        <p:nvSpPr>
          <p:cNvPr id="19" name="TextBox 18">
            <a:extLst>
              <a:ext uri="{FF2B5EF4-FFF2-40B4-BE49-F238E27FC236}">
                <a16:creationId xmlns:a16="http://schemas.microsoft.com/office/drawing/2014/main" id="{8BD39BE9-F08F-49B2-A9D4-E5AD8460F7AF}"/>
              </a:ext>
            </a:extLst>
          </p:cNvPr>
          <p:cNvSpPr txBox="1"/>
          <p:nvPr/>
        </p:nvSpPr>
        <p:spPr>
          <a:xfrm>
            <a:off x="7231738" y="5225268"/>
            <a:ext cx="4525660" cy="677108"/>
          </a:xfrm>
          <a:prstGeom prst="rect">
            <a:avLst/>
          </a:prstGeom>
          <a:noFill/>
        </p:spPr>
        <p:txBody>
          <a:bodyPr wrap="square">
            <a:spAutoFit/>
          </a:bodyPr>
          <a:lstStyle/>
          <a:p>
            <a:pPr algn="ctr"/>
            <a:r>
              <a:rPr lang="en-CA" sz="1400" dirty="0">
                <a:latin typeface="+mj-lt"/>
                <a:cs typeface="Angsana New" panose="02020603050405020304" pitchFamily="18" charset="-34"/>
              </a:rPr>
              <a:t>Foreign dreams: What's driving the exodus of youth from Punjab? </a:t>
            </a:r>
          </a:p>
          <a:p>
            <a:pPr algn="ctr"/>
            <a:r>
              <a:rPr lang="en-CA" sz="1000" b="1" i="1" dirty="0">
                <a:latin typeface="Angsana New" panose="02020603050405020304" pitchFamily="18" charset="-34"/>
                <a:cs typeface="Angsana New" panose="02020603050405020304" pitchFamily="18" charset="-34"/>
              </a:rPr>
              <a:t>https://</a:t>
            </a:r>
            <a:r>
              <a:rPr lang="en-CA" sz="1000" b="1" i="1" dirty="0" err="1">
                <a:latin typeface="Angsana New" panose="02020603050405020304" pitchFamily="18" charset="-34"/>
                <a:cs typeface="Angsana New" panose="02020603050405020304" pitchFamily="18" charset="-34"/>
              </a:rPr>
              <a:t>www.sbs.com.au</a:t>
            </a:r>
            <a:r>
              <a:rPr lang="en-CA" sz="1000" b="1" i="1" dirty="0">
                <a:latin typeface="Angsana New" panose="02020603050405020304" pitchFamily="18" charset="-34"/>
                <a:cs typeface="Angsana New" panose="02020603050405020304" pitchFamily="18" charset="-34"/>
              </a:rPr>
              <a:t>/language/</a:t>
            </a:r>
            <a:r>
              <a:rPr lang="en-CA" sz="1000" b="1" i="1" dirty="0" err="1">
                <a:latin typeface="Angsana New" panose="02020603050405020304" pitchFamily="18" charset="-34"/>
                <a:cs typeface="Angsana New" panose="02020603050405020304" pitchFamily="18" charset="-34"/>
              </a:rPr>
              <a:t>english</a:t>
            </a:r>
            <a:r>
              <a:rPr lang="en-CA" sz="1000" b="1" i="1" dirty="0">
                <a:latin typeface="Angsana New" panose="02020603050405020304" pitchFamily="18" charset="-34"/>
                <a:cs typeface="Angsana New" panose="02020603050405020304" pitchFamily="18" charset="-34"/>
              </a:rPr>
              <a:t>/foreign-dreams-what-s-driving-the-exodus-of-youth-from-</a:t>
            </a:r>
            <a:r>
              <a:rPr lang="en-CA" sz="1000" b="1" i="1" dirty="0" err="1">
                <a:latin typeface="Angsana New" panose="02020603050405020304" pitchFamily="18" charset="-34"/>
                <a:cs typeface="Angsana New" panose="02020603050405020304" pitchFamily="18" charset="-34"/>
              </a:rPr>
              <a:t>punjab</a:t>
            </a:r>
            <a:endParaRPr lang="en-CA" sz="1000" b="1" i="1" dirty="0">
              <a:latin typeface="Angsana New" panose="02020603050405020304" pitchFamily="18" charset="-34"/>
              <a:cs typeface="Angsana New" panose="02020603050405020304" pitchFamily="18" charset="-34"/>
            </a:endParaRPr>
          </a:p>
        </p:txBody>
      </p:sp>
      <p:pic>
        <p:nvPicPr>
          <p:cNvPr id="141" name="Google Shape;141;p11"/>
          <p:cNvPicPr preferRelativeResize="0"/>
          <p:nvPr/>
        </p:nvPicPr>
        <p:blipFill rotWithShape="1">
          <a:blip r:embed="rId12">
            <a:alphaModFix/>
          </a:blip>
          <a:srcRect/>
          <a:stretch/>
        </p:blipFill>
        <p:spPr>
          <a:xfrm>
            <a:off x="4370656" y="664549"/>
            <a:ext cx="2402661" cy="2159094"/>
          </a:xfrm>
          <a:prstGeom prst="rect">
            <a:avLst/>
          </a:prstGeom>
          <a:noFill/>
          <a:ln w="12700" cap="flat" cmpd="sng">
            <a:solidFill>
              <a:schemeClr val="dk1"/>
            </a:solidFill>
            <a:prstDash val="solid"/>
            <a:round/>
            <a:headEnd type="none" w="sm" len="sm"/>
            <a:tailEnd type="none" w="sm" len="sm"/>
          </a:ln>
        </p:spPr>
      </p:pic>
      <p:pic>
        <p:nvPicPr>
          <p:cNvPr id="13" name="Picture 12">
            <a:extLst>
              <a:ext uri="{FF2B5EF4-FFF2-40B4-BE49-F238E27FC236}">
                <a16:creationId xmlns:a16="http://schemas.microsoft.com/office/drawing/2014/main" id="{4BEF0389-E643-4551-B586-A2F6E7612D2E}"/>
              </a:ext>
            </a:extLst>
          </p:cNvPr>
          <p:cNvPicPr>
            <a:picLocks noChangeAspect="1"/>
          </p:cNvPicPr>
          <p:nvPr/>
        </p:nvPicPr>
        <p:blipFill>
          <a:blip r:embed="rId13"/>
          <a:stretch>
            <a:fillRect/>
          </a:stretch>
        </p:blipFill>
        <p:spPr>
          <a:xfrm flipH="1">
            <a:off x="6904339" y="973124"/>
            <a:ext cx="2287356" cy="1672554"/>
          </a:xfrm>
          <a:prstGeom prst="rect">
            <a:avLst/>
          </a:prstGeom>
        </p:spPr>
      </p:pic>
    </p:spTree>
    <p:extLst>
      <p:ext uri="{BB962C8B-B14F-4D97-AF65-F5344CB8AC3E}">
        <p14:creationId xmlns:p14="http://schemas.microsoft.com/office/powerpoint/2010/main" val="17993701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0C09-99A5-B84F-8D9C-ADE579163AE5}"/>
              </a:ext>
            </a:extLst>
          </p:cNvPr>
          <p:cNvSpPr>
            <a:spLocks noGrp="1"/>
          </p:cNvSpPr>
          <p:nvPr>
            <p:ph type="ctrTitle"/>
          </p:nvPr>
        </p:nvSpPr>
        <p:spPr/>
        <p:txBody>
          <a:bodyPr>
            <a:normAutofit fontScale="90000"/>
          </a:bodyPr>
          <a:lstStyle/>
          <a:p>
            <a:r>
              <a:rPr lang="en-CA" dirty="0"/>
              <a:t>Supporting a path to </a:t>
            </a:r>
            <a:br>
              <a:rPr lang="en-CA" dirty="0"/>
            </a:br>
            <a:r>
              <a:rPr lang="en-CA" dirty="0"/>
              <a:t>post-education resilience </a:t>
            </a:r>
            <a:br>
              <a:rPr lang="en-CA" dirty="0"/>
            </a:br>
            <a:r>
              <a:rPr lang="en-CA" dirty="0"/>
              <a:t>for Edu-immigrants</a:t>
            </a:r>
            <a:endParaRPr lang="en-US" dirty="0"/>
          </a:p>
        </p:txBody>
      </p:sp>
      <p:sp>
        <p:nvSpPr>
          <p:cNvPr id="3" name="Subtitle 2">
            <a:extLst>
              <a:ext uri="{FF2B5EF4-FFF2-40B4-BE49-F238E27FC236}">
                <a16:creationId xmlns:a16="http://schemas.microsoft.com/office/drawing/2014/main" id="{D40F340E-D9A0-174D-85C2-28250B9C251E}"/>
              </a:ext>
            </a:extLst>
          </p:cNvPr>
          <p:cNvSpPr>
            <a:spLocks noGrp="1"/>
          </p:cNvSpPr>
          <p:nvPr>
            <p:ph type="subTitle" idx="1"/>
          </p:nvPr>
        </p:nvSpPr>
        <p:spPr>
          <a:xfrm>
            <a:off x="1524000" y="3602037"/>
            <a:ext cx="9144000" cy="2207747"/>
          </a:xfrm>
        </p:spPr>
        <p:txBody>
          <a:bodyPr>
            <a:normAutofit/>
          </a:bodyPr>
          <a:lstStyle/>
          <a:p>
            <a:r>
              <a:rPr lang="en-US" sz="3200" dirty="0"/>
              <a:t>Francine Schlosser </a:t>
            </a:r>
          </a:p>
        </p:txBody>
      </p:sp>
      <p:pic>
        <p:nvPicPr>
          <p:cNvPr id="4" name="Picture 3" descr="UW_Odette_2L_horz-01">
            <a:extLst>
              <a:ext uri="{FF2B5EF4-FFF2-40B4-BE49-F238E27FC236}">
                <a16:creationId xmlns:a16="http://schemas.microsoft.com/office/drawing/2014/main" id="{04ADA20A-A298-4040-A8D7-9D1B51C6DE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37103" y="4317806"/>
            <a:ext cx="3746809" cy="1491979"/>
          </a:xfrm>
          <a:prstGeom prst="rect">
            <a:avLst/>
          </a:prstGeom>
          <a:noFill/>
          <a:ln>
            <a:noFill/>
          </a:ln>
        </p:spPr>
      </p:pic>
      <p:pic>
        <p:nvPicPr>
          <p:cNvPr id="5" name="Picture 4">
            <a:extLst>
              <a:ext uri="{FF2B5EF4-FFF2-40B4-BE49-F238E27FC236}">
                <a16:creationId xmlns:a16="http://schemas.microsoft.com/office/drawing/2014/main" id="{4518DE1E-9335-4F7D-9702-F12FBB44D306}"/>
              </a:ext>
            </a:extLst>
          </p:cNvPr>
          <p:cNvPicPr>
            <a:picLocks noChangeAspect="1"/>
          </p:cNvPicPr>
          <p:nvPr/>
        </p:nvPicPr>
        <p:blipFill>
          <a:blip r:embed="rId3"/>
          <a:stretch>
            <a:fillRect/>
          </a:stretch>
        </p:blipFill>
        <p:spPr>
          <a:xfrm>
            <a:off x="1139108" y="3929881"/>
            <a:ext cx="1002843" cy="1879903"/>
          </a:xfrm>
          <a:prstGeom prst="rect">
            <a:avLst/>
          </a:prstGeom>
        </p:spPr>
      </p:pic>
    </p:spTree>
    <p:extLst>
      <p:ext uri="{BB962C8B-B14F-4D97-AF65-F5344CB8AC3E}">
        <p14:creationId xmlns:p14="http://schemas.microsoft.com/office/powerpoint/2010/main" val="231552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993C-76C6-AB43-AD1E-D372C4F07D94}"/>
              </a:ext>
            </a:extLst>
          </p:cNvPr>
          <p:cNvSpPr>
            <a:spLocks noGrp="1"/>
          </p:cNvSpPr>
          <p:nvPr>
            <p:ph type="title"/>
          </p:nvPr>
        </p:nvSpPr>
        <p:spPr/>
        <p:txBody>
          <a:bodyPr/>
          <a:lstStyle/>
          <a:p>
            <a:r>
              <a:rPr lang="en-US" dirty="0"/>
              <a:t>Edu-immigrants</a:t>
            </a:r>
          </a:p>
        </p:txBody>
      </p:sp>
      <p:sp>
        <p:nvSpPr>
          <p:cNvPr id="3" name="Content Placeholder 2">
            <a:extLst>
              <a:ext uri="{FF2B5EF4-FFF2-40B4-BE49-F238E27FC236}">
                <a16:creationId xmlns:a16="http://schemas.microsoft.com/office/drawing/2014/main" id="{9A8EC6E0-F5C5-D342-9D9C-A788FC3E2704}"/>
              </a:ext>
            </a:extLst>
          </p:cNvPr>
          <p:cNvSpPr>
            <a:spLocks noGrp="1"/>
          </p:cNvSpPr>
          <p:nvPr>
            <p:ph idx="1"/>
          </p:nvPr>
        </p:nvSpPr>
        <p:spPr/>
        <p:txBody>
          <a:bodyPr/>
          <a:lstStyle/>
          <a:p>
            <a:r>
              <a:rPr lang="en-US" dirty="0"/>
              <a:t>642,480 international students studied in Canada (IRCC, 2019)</a:t>
            </a:r>
            <a:r>
              <a:rPr lang="en-CA" dirty="0"/>
              <a:t> </a:t>
            </a:r>
          </a:p>
          <a:p>
            <a:r>
              <a:rPr lang="en-CA" dirty="0"/>
              <a:t>60% of these students planned to apply for permanent residency in Canada (OECD, 2019)</a:t>
            </a:r>
          </a:p>
          <a:p>
            <a:r>
              <a:rPr lang="en-CA" dirty="0"/>
              <a:t>75% sought post-graduation work placements</a:t>
            </a:r>
          </a:p>
          <a:p>
            <a:endParaRPr lang="en-CA" dirty="0"/>
          </a:p>
          <a:p>
            <a:pPr marL="0" indent="0">
              <a:buNone/>
            </a:pPr>
            <a:r>
              <a:rPr lang="en-CA" b="1" dirty="0"/>
              <a:t>International Education = Pathway to Permanence</a:t>
            </a:r>
            <a:endParaRPr lang="en-US" b="1" dirty="0"/>
          </a:p>
        </p:txBody>
      </p:sp>
    </p:spTree>
    <p:extLst>
      <p:ext uri="{BB962C8B-B14F-4D97-AF65-F5344CB8AC3E}">
        <p14:creationId xmlns:p14="http://schemas.microsoft.com/office/powerpoint/2010/main" val="165742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8A8F-57C7-814D-8AF7-C79BDE05F9FE}"/>
              </a:ext>
            </a:extLst>
          </p:cNvPr>
          <p:cNvSpPr>
            <a:spLocks noGrp="1"/>
          </p:cNvSpPr>
          <p:nvPr>
            <p:ph type="title"/>
          </p:nvPr>
        </p:nvSpPr>
        <p:spPr/>
        <p:txBody>
          <a:bodyPr/>
          <a:lstStyle/>
          <a:p>
            <a:r>
              <a:rPr lang="en-US" dirty="0"/>
              <a:t>Research Imperative</a:t>
            </a:r>
          </a:p>
        </p:txBody>
      </p:sp>
      <p:sp>
        <p:nvSpPr>
          <p:cNvPr id="3" name="Content Placeholder 2">
            <a:extLst>
              <a:ext uri="{FF2B5EF4-FFF2-40B4-BE49-F238E27FC236}">
                <a16:creationId xmlns:a16="http://schemas.microsoft.com/office/drawing/2014/main" id="{2BFD80E2-E664-C143-8169-37E9FAC0A85D}"/>
              </a:ext>
            </a:extLst>
          </p:cNvPr>
          <p:cNvSpPr>
            <a:spLocks noGrp="1"/>
          </p:cNvSpPr>
          <p:nvPr>
            <p:ph idx="1"/>
          </p:nvPr>
        </p:nvSpPr>
        <p:spPr/>
        <p:txBody>
          <a:bodyPr/>
          <a:lstStyle/>
          <a:p>
            <a:r>
              <a:rPr lang="en-US" dirty="0"/>
              <a:t>Need to understand the experience of </a:t>
            </a:r>
            <a:r>
              <a:rPr lang="en-US" dirty="0" err="1"/>
              <a:t>edu</a:t>
            </a:r>
            <a:r>
              <a:rPr lang="en-US" dirty="0"/>
              <a:t>-immigrants coping with new social, political, and environmental structures in order to integrate into their adopted countries’ </a:t>
            </a:r>
            <a:r>
              <a:rPr lang="en-US" dirty="0" err="1"/>
              <a:t>labour</a:t>
            </a:r>
            <a:r>
              <a:rPr lang="en-US" dirty="0"/>
              <a:t> market and society; </a:t>
            </a:r>
          </a:p>
          <a:p>
            <a:r>
              <a:rPr lang="en-US" dirty="0"/>
              <a:t>How can regional and community stakeholders such as post-secondary institutions, settlement agencies, and local businesses support </a:t>
            </a:r>
            <a:r>
              <a:rPr lang="en-US" dirty="0" err="1"/>
              <a:t>edu</a:t>
            </a:r>
            <a:r>
              <a:rPr lang="en-US" dirty="0"/>
              <a:t>-immigrant resilience?</a:t>
            </a:r>
          </a:p>
        </p:txBody>
      </p:sp>
    </p:spTree>
    <p:extLst>
      <p:ext uri="{BB962C8B-B14F-4D97-AF65-F5344CB8AC3E}">
        <p14:creationId xmlns:p14="http://schemas.microsoft.com/office/powerpoint/2010/main" val="245142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142A-573C-FE4A-A8FA-CFFCE2A17A49}"/>
              </a:ext>
            </a:extLst>
          </p:cNvPr>
          <p:cNvSpPr>
            <a:spLocks noGrp="1"/>
          </p:cNvSpPr>
          <p:nvPr>
            <p:ph type="title"/>
          </p:nvPr>
        </p:nvSpPr>
        <p:spPr/>
        <p:txBody>
          <a:bodyPr/>
          <a:lstStyle/>
          <a:p>
            <a:pPr algn="ctr"/>
            <a:r>
              <a:rPr lang="en-US" dirty="0"/>
              <a:t>Edu-immigrants: Needs and Supports</a:t>
            </a:r>
          </a:p>
        </p:txBody>
      </p:sp>
      <p:pic>
        <p:nvPicPr>
          <p:cNvPr id="4" name="Picture 3">
            <a:extLst>
              <a:ext uri="{FF2B5EF4-FFF2-40B4-BE49-F238E27FC236}">
                <a16:creationId xmlns:a16="http://schemas.microsoft.com/office/drawing/2014/main" id="{E18A0016-04BE-484C-82FE-FAE20503D5DB}"/>
              </a:ext>
            </a:extLst>
          </p:cNvPr>
          <p:cNvPicPr/>
          <p:nvPr/>
        </p:nvPicPr>
        <p:blipFill>
          <a:blip r:embed="rId2">
            <a:extLst>
              <a:ext uri="{28A0092B-C50C-407E-A947-70E740481C1C}">
                <a14:useLocalDpi xmlns:a14="http://schemas.microsoft.com/office/drawing/2010/main" val="0"/>
              </a:ext>
            </a:extLst>
          </a:blip>
          <a:stretch>
            <a:fillRect/>
          </a:stretch>
        </p:blipFill>
        <p:spPr>
          <a:xfrm>
            <a:off x="1981200" y="1437005"/>
            <a:ext cx="8229600" cy="3983990"/>
          </a:xfrm>
          <a:prstGeom prst="rect">
            <a:avLst/>
          </a:prstGeom>
        </p:spPr>
      </p:pic>
    </p:spTree>
    <p:extLst>
      <p:ext uri="{BB962C8B-B14F-4D97-AF65-F5344CB8AC3E}">
        <p14:creationId xmlns:p14="http://schemas.microsoft.com/office/powerpoint/2010/main" val="40917085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189" y="1122362"/>
            <a:ext cx="11403622" cy="2719875"/>
          </a:xfrm>
        </p:spPr>
        <p:txBody>
          <a:bodyPr>
            <a:normAutofit fontScale="90000"/>
          </a:bodyPr>
          <a:lstStyle/>
          <a:p>
            <a:r>
              <a:rPr lang="en-CA" dirty="0"/>
              <a:t>Indian international students in Canada: Migration trajectories, educational experience and economic outcomes</a:t>
            </a:r>
          </a:p>
        </p:txBody>
      </p:sp>
      <p:sp>
        <p:nvSpPr>
          <p:cNvPr id="3" name="Subtitle 2"/>
          <p:cNvSpPr>
            <a:spLocks noGrp="1"/>
          </p:cNvSpPr>
          <p:nvPr>
            <p:ph type="subTitle" idx="1"/>
          </p:nvPr>
        </p:nvSpPr>
        <p:spPr>
          <a:xfrm>
            <a:off x="1524000" y="4204311"/>
            <a:ext cx="9144000" cy="1137016"/>
          </a:xfrm>
        </p:spPr>
        <p:txBody>
          <a:bodyPr>
            <a:normAutofit/>
          </a:bodyPr>
          <a:lstStyle/>
          <a:p>
            <a:r>
              <a:rPr lang="en-CA" sz="3200" dirty="0"/>
              <a:t>Margaret Walton-Roberts, Wilfrid Laurier University</a:t>
            </a:r>
          </a:p>
        </p:txBody>
      </p:sp>
      <p:pic>
        <p:nvPicPr>
          <p:cNvPr id="4" name="Picture 3">
            <a:extLst>
              <a:ext uri="{FF2B5EF4-FFF2-40B4-BE49-F238E27FC236}">
                <a16:creationId xmlns:a16="http://schemas.microsoft.com/office/drawing/2014/main" id="{EA8E421F-B2D6-4260-81B3-8B1D29EF2395}"/>
              </a:ext>
            </a:extLst>
          </p:cNvPr>
          <p:cNvPicPr>
            <a:picLocks noChangeAspect="1"/>
          </p:cNvPicPr>
          <p:nvPr/>
        </p:nvPicPr>
        <p:blipFill>
          <a:blip r:embed="rId2"/>
          <a:stretch>
            <a:fillRect/>
          </a:stretch>
        </p:blipFill>
        <p:spPr>
          <a:xfrm>
            <a:off x="5069150" y="4969375"/>
            <a:ext cx="2730808" cy="1237966"/>
          </a:xfrm>
          <a:prstGeom prst="rect">
            <a:avLst/>
          </a:prstGeom>
        </p:spPr>
      </p:pic>
      <p:pic>
        <p:nvPicPr>
          <p:cNvPr id="5" name="Picture 4">
            <a:extLst>
              <a:ext uri="{FF2B5EF4-FFF2-40B4-BE49-F238E27FC236}">
                <a16:creationId xmlns:a16="http://schemas.microsoft.com/office/drawing/2014/main" id="{AD5D6E29-1FA5-4A76-9771-64EB7174382E}"/>
              </a:ext>
            </a:extLst>
          </p:cNvPr>
          <p:cNvPicPr>
            <a:picLocks noChangeAspect="1"/>
          </p:cNvPicPr>
          <p:nvPr/>
        </p:nvPicPr>
        <p:blipFill>
          <a:blip r:embed="rId3"/>
          <a:stretch>
            <a:fillRect/>
          </a:stretch>
        </p:blipFill>
        <p:spPr>
          <a:xfrm>
            <a:off x="669763" y="4361810"/>
            <a:ext cx="1045056" cy="1959034"/>
          </a:xfrm>
          <a:prstGeom prst="rect">
            <a:avLst/>
          </a:prstGeom>
        </p:spPr>
      </p:pic>
    </p:spTree>
    <p:extLst>
      <p:ext uri="{BB962C8B-B14F-4D97-AF65-F5344CB8AC3E}">
        <p14:creationId xmlns:p14="http://schemas.microsoft.com/office/powerpoint/2010/main" val="52080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AEF-5F20-4D4F-AB39-52B41A501E15}"/>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0D0C4DD5-0B53-3C4C-AAAC-EF587EE0629A}"/>
              </a:ext>
            </a:extLst>
          </p:cNvPr>
          <p:cNvSpPr>
            <a:spLocks noGrp="1"/>
          </p:cNvSpPr>
          <p:nvPr>
            <p:ph idx="1"/>
          </p:nvPr>
        </p:nvSpPr>
        <p:spPr/>
        <p:txBody>
          <a:bodyPr>
            <a:normAutofit/>
          </a:bodyPr>
          <a:lstStyle/>
          <a:p>
            <a:r>
              <a:rPr lang="en-CA" dirty="0"/>
              <a:t>Having clear educational and career goals</a:t>
            </a:r>
          </a:p>
          <a:p>
            <a:r>
              <a:rPr lang="en-CA" dirty="0"/>
              <a:t>Most </a:t>
            </a:r>
            <a:r>
              <a:rPr lang="en-CA" dirty="0" err="1"/>
              <a:t>edu</a:t>
            </a:r>
            <a:r>
              <a:rPr lang="en-CA" dirty="0"/>
              <a:t>-immigrants know why and how to enhance their skills and competencies.</a:t>
            </a:r>
          </a:p>
          <a:p>
            <a:r>
              <a:rPr lang="en-CA" dirty="0"/>
              <a:t>They don’t know whom to turn to for help in acquiring social connections, which are very important to access a spectrum of work experiences. </a:t>
            </a:r>
          </a:p>
          <a:p>
            <a:r>
              <a:rPr lang="en-CA" dirty="0"/>
              <a:t>It is difficult for </a:t>
            </a:r>
            <a:r>
              <a:rPr lang="en-CA" dirty="0" err="1"/>
              <a:t>edu</a:t>
            </a:r>
            <a:r>
              <a:rPr lang="en-CA" dirty="0"/>
              <a:t>-immigrants to develop higher-level social capital/contacts without the support of campus and external stakeholders. </a:t>
            </a:r>
          </a:p>
        </p:txBody>
      </p:sp>
    </p:spTree>
    <p:extLst>
      <p:ext uri="{BB962C8B-B14F-4D97-AF65-F5344CB8AC3E}">
        <p14:creationId xmlns:p14="http://schemas.microsoft.com/office/powerpoint/2010/main" val="370444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BC31-9AAD-834B-B658-9401821F3EA0}"/>
              </a:ext>
            </a:extLst>
          </p:cNvPr>
          <p:cNvSpPr>
            <a:spLocks noGrp="1"/>
          </p:cNvSpPr>
          <p:nvPr>
            <p:ph type="title"/>
          </p:nvPr>
        </p:nvSpPr>
        <p:spPr/>
        <p:txBody>
          <a:bodyPr/>
          <a:lstStyle/>
          <a:p>
            <a:r>
              <a:rPr lang="en-US" dirty="0"/>
              <a:t>Service Gaps</a:t>
            </a:r>
          </a:p>
        </p:txBody>
      </p:sp>
      <p:sp>
        <p:nvSpPr>
          <p:cNvPr id="3" name="Content Placeholder 2">
            <a:extLst>
              <a:ext uri="{FF2B5EF4-FFF2-40B4-BE49-F238E27FC236}">
                <a16:creationId xmlns:a16="http://schemas.microsoft.com/office/drawing/2014/main" id="{E8FB7512-B153-B84C-BC97-46FED1672C8B}"/>
              </a:ext>
            </a:extLst>
          </p:cNvPr>
          <p:cNvSpPr>
            <a:spLocks noGrp="1"/>
          </p:cNvSpPr>
          <p:nvPr>
            <p:ph idx="1"/>
          </p:nvPr>
        </p:nvSpPr>
        <p:spPr/>
        <p:txBody>
          <a:bodyPr>
            <a:normAutofit/>
          </a:bodyPr>
          <a:lstStyle/>
          <a:p>
            <a:pPr marL="0" indent="0">
              <a:buNone/>
            </a:pPr>
            <a:endParaRPr lang="en-CA" dirty="0"/>
          </a:p>
          <a:p>
            <a:r>
              <a:rPr lang="en-CA" dirty="0"/>
              <a:t>Settlement agencies do </a:t>
            </a:r>
            <a:r>
              <a:rPr lang="en-US" dirty="0"/>
              <a:t>not receive funding to support international students/</a:t>
            </a:r>
            <a:r>
              <a:rPr lang="en-US" dirty="0" err="1"/>
              <a:t>edu</a:t>
            </a:r>
            <a:r>
              <a:rPr lang="en-US" dirty="0"/>
              <a:t>-immigrants. </a:t>
            </a:r>
          </a:p>
          <a:p>
            <a:r>
              <a:rPr lang="en-CA" dirty="0"/>
              <a:t>New ideas for more settlement support are not viewed as core to the educational mission of post-secondary institutions.  </a:t>
            </a:r>
            <a:endParaRPr lang="en-US" dirty="0"/>
          </a:p>
        </p:txBody>
      </p:sp>
    </p:spTree>
    <p:extLst>
      <p:ext uri="{BB962C8B-B14F-4D97-AF65-F5344CB8AC3E}">
        <p14:creationId xmlns:p14="http://schemas.microsoft.com/office/powerpoint/2010/main" val="44332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2349-31D2-A440-9EBB-AD92C68D6BA6}"/>
              </a:ext>
            </a:extLst>
          </p:cNvPr>
          <p:cNvSpPr>
            <a:spLocks noGrp="1"/>
          </p:cNvSpPr>
          <p:nvPr>
            <p:ph type="title"/>
          </p:nvPr>
        </p:nvSpPr>
        <p:spPr/>
        <p:txBody>
          <a:bodyPr/>
          <a:lstStyle/>
          <a:p>
            <a:r>
              <a:rPr lang="en-US" dirty="0"/>
              <a:t>Solution: Cross-institutional Collaboration </a:t>
            </a:r>
          </a:p>
        </p:txBody>
      </p:sp>
      <p:sp>
        <p:nvSpPr>
          <p:cNvPr id="3" name="Content Placeholder 2">
            <a:extLst>
              <a:ext uri="{FF2B5EF4-FFF2-40B4-BE49-F238E27FC236}">
                <a16:creationId xmlns:a16="http://schemas.microsoft.com/office/drawing/2014/main" id="{EC1C80CE-14FC-3A4E-8365-91805B27CD45}"/>
              </a:ext>
            </a:extLst>
          </p:cNvPr>
          <p:cNvSpPr>
            <a:spLocks noGrp="1"/>
          </p:cNvSpPr>
          <p:nvPr>
            <p:ph idx="1"/>
          </p:nvPr>
        </p:nvSpPr>
        <p:spPr/>
        <p:txBody>
          <a:bodyPr>
            <a:normAutofit/>
          </a:bodyPr>
          <a:lstStyle/>
          <a:p>
            <a:r>
              <a:rPr lang="en-CA" dirty="0"/>
              <a:t>Post-secondary institutions can help </a:t>
            </a:r>
            <a:r>
              <a:rPr lang="en-CA" dirty="0" err="1"/>
              <a:t>edu</a:t>
            </a:r>
            <a:r>
              <a:rPr lang="en-CA" dirty="0"/>
              <a:t>-immigrants by focusing on nurturing the three types of ‘knowing’ – ensuring they know their goals, aiding in the creation of the skills needed for lasting careers, and facilitating the establishment of a career-relevant social and professional network.</a:t>
            </a:r>
          </a:p>
          <a:p>
            <a:r>
              <a:rPr lang="en-US" dirty="0"/>
              <a:t>Cross-institutional collaboration among educational institutions, religious institutions, settlement agencies, and business members to provide and fund necessary services and develop new programs. </a:t>
            </a:r>
          </a:p>
        </p:txBody>
      </p:sp>
    </p:spTree>
    <p:extLst>
      <p:ext uri="{BB962C8B-B14F-4D97-AF65-F5344CB8AC3E}">
        <p14:creationId xmlns:p14="http://schemas.microsoft.com/office/powerpoint/2010/main" val="1438122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B79E28-AB5A-41DA-B3B9-B5D305168753}"/>
              </a:ext>
            </a:extLst>
          </p:cNvPr>
          <p:cNvSpPr>
            <a:spLocks noGrp="1"/>
          </p:cNvSpPr>
          <p:nvPr>
            <p:ph type="ctrTitle"/>
          </p:nvPr>
        </p:nvSpPr>
        <p:spPr>
          <a:xfrm>
            <a:off x="888023" y="1122363"/>
            <a:ext cx="10251831" cy="3032002"/>
          </a:xfrm>
        </p:spPr>
        <p:txBody>
          <a:bodyPr>
            <a:normAutofit fontScale="90000"/>
          </a:bodyPr>
          <a:lstStyle/>
          <a:p>
            <a:r>
              <a:rPr lang="fr-CA" dirty="0" err="1"/>
              <a:t>Entanglements</a:t>
            </a:r>
            <a:r>
              <a:rPr lang="fr-CA" dirty="0"/>
              <a:t> of </a:t>
            </a:r>
            <a:r>
              <a:rPr lang="fr-CA" dirty="0" err="1"/>
              <a:t>Canada’s</a:t>
            </a:r>
            <a:r>
              <a:rPr lang="fr-CA" dirty="0"/>
              <a:t> Immigration and Official </a:t>
            </a:r>
            <a:r>
              <a:rPr lang="fr-CA" dirty="0" err="1"/>
              <a:t>Language</a:t>
            </a:r>
            <a:r>
              <a:rPr lang="fr-CA" dirty="0"/>
              <a:t> </a:t>
            </a:r>
            <a:r>
              <a:rPr lang="fr-CA" dirty="0" err="1"/>
              <a:t>policies</a:t>
            </a:r>
            <a:r>
              <a:rPr lang="fr-CA" dirty="0"/>
              <a:t>:</a:t>
            </a:r>
            <a:br>
              <a:rPr lang="fr-CA" dirty="0"/>
            </a:br>
            <a:r>
              <a:rPr lang="fr-CA" dirty="0" err="1"/>
              <a:t>Multilayered</a:t>
            </a:r>
            <a:r>
              <a:rPr lang="fr-CA" dirty="0"/>
              <a:t> resilience</a:t>
            </a:r>
            <a:endParaRPr lang="en-CA" dirty="0"/>
          </a:p>
        </p:txBody>
      </p:sp>
      <p:sp>
        <p:nvSpPr>
          <p:cNvPr id="5" name="Subtitle 4">
            <a:extLst>
              <a:ext uri="{FF2B5EF4-FFF2-40B4-BE49-F238E27FC236}">
                <a16:creationId xmlns:a16="http://schemas.microsoft.com/office/drawing/2014/main" id="{8907E604-2F38-4C1B-89CB-C6478CB06752}"/>
              </a:ext>
            </a:extLst>
          </p:cNvPr>
          <p:cNvSpPr>
            <a:spLocks noGrp="1"/>
          </p:cNvSpPr>
          <p:nvPr>
            <p:ph type="subTitle" idx="1"/>
          </p:nvPr>
        </p:nvSpPr>
        <p:spPr>
          <a:xfrm>
            <a:off x="1524000" y="4602772"/>
            <a:ext cx="9144000" cy="655027"/>
          </a:xfrm>
        </p:spPr>
        <p:txBody>
          <a:bodyPr>
            <a:normAutofit/>
          </a:bodyPr>
          <a:lstStyle/>
          <a:p>
            <a:r>
              <a:rPr lang="fr-CA" sz="3200" dirty="0"/>
              <a:t>Luisa Veronis, University of Ottawa</a:t>
            </a:r>
            <a:endParaRPr lang="en-CA" sz="3200" dirty="0"/>
          </a:p>
        </p:txBody>
      </p:sp>
      <p:pic>
        <p:nvPicPr>
          <p:cNvPr id="3" name="Picture 2" descr="Logo, icon&#10;&#10;Description automatically generated">
            <a:extLst>
              <a:ext uri="{FF2B5EF4-FFF2-40B4-BE49-F238E27FC236}">
                <a16:creationId xmlns:a16="http://schemas.microsoft.com/office/drawing/2014/main" id="{2C6EAFC8-87A8-4FD8-845E-6BB736162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533" y="5144096"/>
            <a:ext cx="2291316" cy="1713904"/>
          </a:xfrm>
          <a:prstGeom prst="rect">
            <a:avLst/>
          </a:prstGeom>
        </p:spPr>
      </p:pic>
      <p:pic>
        <p:nvPicPr>
          <p:cNvPr id="6" name="Picture 5">
            <a:extLst>
              <a:ext uri="{FF2B5EF4-FFF2-40B4-BE49-F238E27FC236}">
                <a16:creationId xmlns:a16="http://schemas.microsoft.com/office/drawing/2014/main" id="{A49D827A-DCCA-4CE1-82B6-CEFAD86C7A13}"/>
              </a:ext>
            </a:extLst>
          </p:cNvPr>
          <p:cNvPicPr>
            <a:picLocks noChangeAspect="1"/>
          </p:cNvPicPr>
          <p:nvPr/>
        </p:nvPicPr>
        <p:blipFill>
          <a:blip r:embed="rId3"/>
          <a:stretch>
            <a:fillRect/>
          </a:stretch>
        </p:blipFill>
        <p:spPr>
          <a:xfrm>
            <a:off x="996382" y="4602772"/>
            <a:ext cx="1093344" cy="2049552"/>
          </a:xfrm>
          <a:prstGeom prst="rect">
            <a:avLst/>
          </a:prstGeom>
        </p:spPr>
      </p:pic>
    </p:spTree>
    <p:extLst>
      <p:ext uri="{BB962C8B-B14F-4D97-AF65-F5344CB8AC3E}">
        <p14:creationId xmlns:p14="http://schemas.microsoft.com/office/powerpoint/2010/main" val="318618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63" y="213070"/>
            <a:ext cx="10172747" cy="1066800"/>
          </a:xfrm>
        </p:spPr>
        <p:txBody>
          <a:bodyPr>
            <a:normAutofit/>
          </a:bodyPr>
          <a:lstStyle/>
          <a:p>
            <a:r>
              <a:rPr lang="en-US" sz="3600" dirty="0"/>
              <a:t>Entanglements of Canadian policies</a:t>
            </a:r>
            <a:endParaRPr lang="en-CA" sz="3600" dirty="0"/>
          </a:p>
        </p:txBody>
      </p:sp>
      <p:sp>
        <p:nvSpPr>
          <p:cNvPr id="5" name="Content Placeholder 2"/>
          <p:cNvSpPr txBox="1">
            <a:spLocks/>
          </p:cNvSpPr>
          <p:nvPr/>
        </p:nvSpPr>
        <p:spPr>
          <a:xfrm>
            <a:off x="2421630" y="24018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Aft>
                <a:spcPts val="600"/>
              </a:spcAft>
              <a:buClr>
                <a:schemeClr val="accent2"/>
              </a:buClr>
              <a:buNone/>
            </a:pPr>
            <a:endParaRPr lang="en-CA" sz="3600" dirty="0">
              <a:solidFill>
                <a:schemeClr val="tx1">
                  <a:lumMod val="75000"/>
                  <a:lumOff val="25000"/>
                </a:schemeClr>
              </a:solidFill>
            </a:endParaRPr>
          </a:p>
        </p:txBody>
      </p:sp>
      <p:graphicFrame>
        <p:nvGraphicFramePr>
          <p:cNvPr id="7" name="Content Placeholder 6"/>
          <p:cNvGraphicFramePr>
            <a:graphicFrameLocks noGrp="1"/>
          </p:cNvGraphicFramePr>
          <p:nvPr>
            <p:ph idx="1"/>
          </p:nvPr>
        </p:nvGraphicFramePr>
        <p:xfrm>
          <a:off x="2423592" y="2559913"/>
          <a:ext cx="7499176" cy="400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5985751" y="2162546"/>
            <a:ext cx="440432" cy="2335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530624" y="1041368"/>
            <a:ext cx="7283152" cy="1077218"/>
          </a:xfrm>
          <a:prstGeom prst="rect">
            <a:avLst/>
          </a:prstGeom>
          <a:noFill/>
          <a:ln w="19050">
            <a:solidFill>
              <a:schemeClr val="accent5">
                <a:lumMod val="50000"/>
              </a:schemeClr>
            </a:solidFill>
          </a:ln>
        </p:spPr>
        <p:txBody>
          <a:bodyPr wrap="square" rtlCol="0">
            <a:spAutoFit/>
          </a:bodyPr>
          <a:lstStyle/>
          <a:p>
            <a:pPr algn="ctr"/>
            <a:r>
              <a:rPr lang="en-US" sz="3200" dirty="0"/>
              <a:t>Francophone Minority Communities</a:t>
            </a:r>
          </a:p>
          <a:p>
            <a:pPr algn="ctr"/>
            <a:r>
              <a:rPr lang="en-US" sz="3200" dirty="0"/>
              <a:t>International Students</a:t>
            </a:r>
          </a:p>
        </p:txBody>
      </p:sp>
      <p:sp>
        <p:nvSpPr>
          <p:cNvPr id="3" name="Rectangle 2">
            <a:extLst>
              <a:ext uri="{FF2B5EF4-FFF2-40B4-BE49-F238E27FC236}">
                <a16:creationId xmlns:a16="http://schemas.microsoft.com/office/drawing/2014/main" id="{397148DD-2268-45EF-A8E0-B29CE843C4F2}"/>
              </a:ext>
            </a:extLst>
          </p:cNvPr>
          <p:cNvSpPr/>
          <p:nvPr/>
        </p:nvSpPr>
        <p:spPr>
          <a:xfrm>
            <a:off x="434364" y="2559912"/>
            <a:ext cx="1987267" cy="1513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Official Languages Act, 1969</a:t>
            </a:r>
          </a:p>
        </p:txBody>
      </p:sp>
      <p:sp>
        <p:nvSpPr>
          <p:cNvPr id="4" name="Rectangle 3">
            <a:extLst>
              <a:ext uri="{FF2B5EF4-FFF2-40B4-BE49-F238E27FC236}">
                <a16:creationId xmlns:a16="http://schemas.microsoft.com/office/drawing/2014/main" id="{9B2B7BDA-9CC2-418A-A22F-C9B0F9FE2FC3}"/>
              </a:ext>
            </a:extLst>
          </p:cNvPr>
          <p:cNvSpPr/>
          <p:nvPr/>
        </p:nvSpPr>
        <p:spPr>
          <a:xfrm>
            <a:off x="434363" y="4505781"/>
            <a:ext cx="1987267" cy="173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Charter of Rights and Freedoms, 1982</a:t>
            </a:r>
          </a:p>
        </p:txBody>
      </p:sp>
      <p:sp>
        <p:nvSpPr>
          <p:cNvPr id="6" name="Rectangle 5">
            <a:extLst>
              <a:ext uri="{FF2B5EF4-FFF2-40B4-BE49-F238E27FC236}">
                <a16:creationId xmlns:a16="http://schemas.microsoft.com/office/drawing/2014/main" id="{2ED1FA9A-518A-4ADC-871F-606AEA193B1A}"/>
              </a:ext>
            </a:extLst>
          </p:cNvPr>
          <p:cNvSpPr/>
          <p:nvPr/>
        </p:nvSpPr>
        <p:spPr>
          <a:xfrm>
            <a:off x="9920892" y="3309646"/>
            <a:ext cx="1987267" cy="2001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Immigration and Refugee Protection Act, 2001</a:t>
            </a:r>
          </a:p>
        </p:txBody>
      </p:sp>
    </p:spTree>
    <p:extLst>
      <p:ext uri="{BB962C8B-B14F-4D97-AF65-F5344CB8AC3E}">
        <p14:creationId xmlns:p14="http://schemas.microsoft.com/office/powerpoint/2010/main" val="185614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023D-AFBC-480A-8913-5ABC8D88E7A4}"/>
              </a:ext>
            </a:extLst>
          </p:cNvPr>
          <p:cNvSpPr>
            <a:spLocks noGrp="1"/>
          </p:cNvSpPr>
          <p:nvPr>
            <p:ph type="title"/>
          </p:nvPr>
        </p:nvSpPr>
        <p:spPr/>
        <p:txBody>
          <a:bodyPr>
            <a:normAutofit/>
          </a:bodyPr>
          <a:lstStyle/>
          <a:p>
            <a:r>
              <a:rPr lang="fr-CA" dirty="0"/>
              <a:t>Immigration and the </a:t>
            </a:r>
            <a:r>
              <a:rPr lang="fr-CA" dirty="0" err="1"/>
              <a:t>vitality</a:t>
            </a:r>
            <a:r>
              <a:rPr lang="fr-CA" dirty="0"/>
              <a:t> of Francophone </a:t>
            </a:r>
            <a:r>
              <a:rPr lang="fr-CA" dirty="0" err="1"/>
              <a:t>communities</a:t>
            </a:r>
            <a:r>
              <a:rPr lang="fr-CA" dirty="0"/>
              <a:t> &amp; institutions</a:t>
            </a:r>
            <a:endParaRPr lang="en-CA" dirty="0"/>
          </a:p>
        </p:txBody>
      </p:sp>
      <p:sp>
        <p:nvSpPr>
          <p:cNvPr id="3" name="Content Placeholder 2">
            <a:extLst>
              <a:ext uri="{FF2B5EF4-FFF2-40B4-BE49-F238E27FC236}">
                <a16:creationId xmlns:a16="http://schemas.microsoft.com/office/drawing/2014/main" id="{741925A7-EC68-454F-9DE1-A9BC7C4ECEB3}"/>
              </a:ext>
            </a:extLst>
          </p:cNvPr>
          <p:cNvSpPr>
            <a:spLocks noGrp="1"/>
          </p:cNvSpPr>
          <p:nvPr>
            <p:ph idx="1"/>
          </p:nvPr>
        </p:nvSpPr>
        <p:spPr>
          <a:xfrm>
            <a:off x="838200" y="1825625"/>
            <a:ext cx="10515600" cy="4707060"/>
          </a:xfrm>
        </p:spPr>
        <p:txBody>
          <a:bodyPr>
            <a:normAutofit fontScale="92500" lnSpcReduction="10000"/>
          </a:bodyPr>
          <a:lstStyle/>
          <a:p>
            <a:pPr marL="0" indent="0">
              <a:buNone/>
            </a:pPr>
            <a:r>
              <a:rPr lang="en-US" dirty="0"/>
              <a:t>“The University of Ottawa wishes to carry a vision of the Francophonie that is a constant building block within a stronger, more powerful and more vibrant community. Through the values it conveys, the Francophonie can and must help consolidate ties and construct new forms of solidarity based on the sharing of the French language.</a:t>
            </a:r>
          </a:p>
          <a:p>
            <a:pPr marL="0" indent="0">
              <a:buNone/>
            </a:pPr>
            <a:r>
              <a:rPr lang="en-US" b="1" dirty="0"/>
              <a:t>The recent upheavals in French-language postsecondary education in Ontario demonstrate more than ever that the Franco-Ontarian community must show resilience. </a:t>
            </a:r>
            <a:r>
              <a:rPr lang="en-US" dirty="0"/>
              <a:t>In this context, the University of Ottawa, with its 13,000 Francophone students and thousands of Francophiles, remains more relevant than ever in our collective efforts to promote the Francophonie both here and abroad. Our actions contribute to the vitality of the Francophone community.”</a:t>
            </a:r>
          </a:p>
          <a:p>
            <a:pPr marL="0" indent="0" algn="r">
              <a:buNone/>
            </a:pPr>
            <a:r>
              <a:rPr lang="en-CA" sz="2600" dirty="0" err="1"/>
              <a:t>Sanni</a:t>
            </a:r>
            <a:r>
              <a:rPr lang="en-CA" sz="2600" dirty="0"/>
              <a:t> Yaya, Vice-President, International and Francophonie, March 1, 2021</a:t>
            </a:r>
          </a:p>
        </p:txBody>
      </p:sp>
    </p:spTree>
    <p:extLst>
      <p:ext uri="{BB962C8B-B14F-4D97-AF65-F5344CB8AC3E}">
        <p14:creationId xmlns:p14="http://schemas.microsoft.com/office/powerpoint/2010/main" val="207225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FEB7-F91C-4E18-9AB0-C68F4BFAC7F7}"/>
              </a:ext>
            </a:extLst>
          </p:cNvPr>
          <p:cNvSpPr>
            <a:spLocks noGrp="1"/>
          </p:cNvSpPr>
          <p:nvPr>
            <p:ph type="title"/>
          </p:nvPr>
        </p:nvSpPr>
        <p:spPr/>
        <p:txBody>
          <a:bodyPr/>
          <a:lstStyle/>
          <a:p>
            <a:r>
              <a:rPr lang="fr-CA" dirty="0"/>
              <a:t>The University of Ottawa</a:t>
            </a:r>
            <a:endParaRPr lang="en-CA" dirty="0"/>
          </a:p>
        </p:txBody>
      </p:sp>
      <p:sp>
        <p:nvSpPr>
          <p:cNvPr id="3" name="Content Placeholder 2">
            <a:extLst>
              <a:ext uri="{FF2B5EF4-FFF2-40B4-BE49-F238E27FC236}">
                <a16:creationId xmlns:a16="http://schemas.microsoft.com/office/drawing/2014/main" id="{891EE7AE-2B7E-4669-BBA3-521E007C87D8}"/>
              </a:ext>
            </a:extLst>
          </p:cNvPr>
          <p:cNvSpPr>
            <a:spLocks noGrp="1"/>
          </p:cNvSpPr>
          <p:nvPr>
            <p:ph idx="1"/>
          </p:nvPr>
        </p:nvSpPr>
        <p:spPr>
          <a:xfrm>
            <a:off x="376604" y="1631950"/>
            <a:ext cx="5138217" cy="4860925"/>
          </a:xfrm>
        </p:spPr>
        <p:txBody>
          <a:bodyPr>
            <a:normAutofit fontScale="92500" lnSpcReduction="10000"/>
          </a:bodyPr>
          <a:lstStyle/>
          <a:p>
            <a:pPr>
              <a:spcBef>
                <a:spcPts val="600"/>
              </a:spcBef>
            </a:pPr>
            <a:r>
              <a:rPr lang="en-CA" sz="2400" dirty="0"/>
              <a:t>The largest English-French bilingual university in the world</a:t>
            </a:r>
          </a:p>
          <a:p>
            <a:pPr lvl="1">
              <a:spcBef>
                <a:spcPts val="600"/>
              </a:spcBef>
            </a:pPr>
            <a:r>
              <a:rPr lang="en-CA" sz="2000" dirty="0"/>
              <a:t>All on-campus services are offered in both English and French</a:t>
            </a:r>
          </a:p>
          <a:p>
            <a:pPr lvl="1">
              <a:spcBef>
                <a:spcPts val="600"/>
              </a:spcBef>
            </a:pPr>
            <a:r>
              <a:rPr lang="en-CA" sz="2000" dirty="0"/>
              <a:t>Not all academic programs / courses are available in both languages</a:t>
            </a:r>
          </a:p>
          <a:p>
            <a:pPr>
              <a:spcBef>
                <a:spcPts val="600"/>
              </a:spcBef>
            </a:pPr>
            <a:r>
              <a:rPr lang="en-CA" sz="2400" dirty="0"/>
              <a:t>Internationalization</a:t>
            </a:r>
          </a:p>
          <a:p>
            <a:pPr lvl="1">
              <a:spcBef>
                <a:spcPts val="600"/>
              </a:spcBef>
            </a:pPr>
            <a:r>
              <a:rPr lang="en-CA" sz="2000" dirty="0"/>
              <a:t>2019: international students account for 31.9% of all graduate students, of which over 90% were enrolled in English programs</a:t>
            </a:r>
            <a:endParaRPr lang="en-CA" dirty="0"/>
          </a:p>
          <a:p>
            <a:pPr>
              <a:spcBef>
                <a:spcPts val="600"/>
              </a:spcBef>
            </a:pPr>
            <a:r>
              <a:rPr lang="en-CA" sz="2400" dirty="0"/>
              <a:t>Maintain &amp; promote bilingualism</a:t>
            </a:r>
          </a:p>
          <a:p>
            <a:pPr marL="914400" lvl="1" indent="-457200">
              <a:spcBef>
                <a:spcPts val="600"/>
              </a:spcBef>
              <a:buAutoNum type="arabicParenR"/>
            </a:pPr>
            <a:r>
              <a:rPr lang="en-CA" sz="2000" dirty="0"/>
              <a:t>Since 2014, a tuition fee rebate for international students studying in French</a:t>
            </a:r>
          </a:p>
          <a:p>
            <a:pPr marL="914400" lvl="1" indent="-457200">
              <a:spcBef>
                <a:spcPts val="600"/>
              </a:spcBef>
              <a:buAutoNum type="arabicParenR"/>
            </a:pPr>
            <a:r>
              <a:rPr lang="en-CA" sz="2000" dirty="0"/>
              <a:t>English or French as a second language courses for full-time graduate students at no cost.</a:t>
            </a:r>
          </a:p>
        </p:txBody>
      </p:sp>
      <p:graphicFrame>
        <p:nvGraphicFramePr>
          <p:cNvPr id="4" name="Chart 3">
            <a:extLst>
              <a:ext uri="{FF2B5EF4-FFF2-40B4-BE49-F238E27FC236}">
                <a16:creationId xmlns:a16="http://schemas.microsoft.com/office/drawing/2014/main" id="{CB6FD8D1-8D0F-4C8E-BC04-8B5C0584310F}"/>
              </a:ext>
            </a:extLst>
          </p:cNvPr>
          <p:cNvGraphicFramePr/>
          <p:nvPr>
            <p:extLst>
              <p:ext uri="{D42A27DB-BD31-4B8C-83A1-F6EECF244321}">
                <p14:modId xmlns:p14="http://schemas.microsoft.com/office/powerpoint/2010/main" val="616196754"/>
              </p:ext>
            </p:extLst>
          </p:nvPr>
        </p:nvGraphicFramePr>
        <p:xfrm>
          <a:off x="5514821" y="1674468"/>
          <a:ext cx="6570206" cy="410767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525299A7-E6BB-4C2C-9139-14D0898A1AA1}"/>
              </a:ext>
            </a:extLst>
          </p:cNvPr>
          <p:cNvSpPr txBox="1">
            <a:spLocks/>
          </p:cNvSpPr>
          <p:nvPr/>
        </p:nvSpPr>
        <p:spPr>
          <a:xfrm>
            <a:off x="5580474" y="1415562"/>
            <a:ext cx="6504553" cy="2835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6" name="TextBox 5">
            <a:extLst>
              <a:ext uri="{FF2B5EF4-FFF2-40B4-BE49-F238E27FC236}">
                <a16:creationId xmlns:a16="http://schemas.microsoft.com/office/drawing/2014/main" id="{9B8038C0-F9FC-41CB-B7E0-7ECE20F0BF36}"/>
              </a:ext>
            </a:extLst>
          </p:cNvPr>
          <p:cNvSpPr txBox="1"/>
          <p:nvPr/>
        </p:nvSpPr>
        <p:spPr>
          <a:xfrm>
            <a:off x="5514821" y="5831155"/>
            <a:ext cx="6570206" cy="954107"/>
          </a:xfrm>
          <a:prstGeom prst="rect">
            <a:avLst/>
          </a:prstGeom>
          <a:noFill/>
        </p:spPr>
        <p:txBody>
          <a:bodyPr wrap="square" rtlCol="0">
            <a:spAutoFit/>
          </a:bodyPr>
          <a:lstStyle/>
          <a:p>
            <a:r>
              <a:rPr lang="en-US" sz="1400" b="1" dirty="0"/>
              <a:t>Figure 1</a:t>
            </a:r>
            <a:r>
              <a:rPr lang="en-US" sz="1400" dirty="0"/>
              <a:t>. Number of international students enrolled at uOttawa from 2010 to 2019, by language and level of study. Source: uOttawa (n.d.). </a:t>
            </a:r>
            <a:r>
              <a:rPr lang="en-US" sz="1400" dirty="0">
                <a:hlinkClick r:id="rId3"/>
              </a:rPr>
              <a:t>Student registrations by level of study, attendance status, student’s gender, language in use, immigration status, and </a:t>
            </a:r>
            <a:r>
              <a:rPr lang="en-US" sz="1400">
                <a:hlinkClick r:id="rId3"/>
              </a:rPr>
              <a:t>co-op enrollment</a:t>
            </a:r>
            <a:r>
              <a:rPr lang="en-US" sz="1400"/>
              <a:t>.</a:t>
            </a:r>
            <a:endParaRPr lang="en-CA" sz="1400" dirty="0"/>
          </a:p>
        </p:txBody>
      </p:sp>
    </p:spTree>
    <p:extLst>
      <p:ext uri="{BB962C8B-B14F-4D97-AF65-F5344CB8AC3E}">
        <p14:creationId xmlns:p14="http://schemas.microsoft.com/office/powerpoint/2010/main" val="47771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1921-E95D-4FD0-8CD8-B5F475DB1A89}"/>
              </a:ext>
            </a:extLst>
          </p:cNvPr>
          <p:cNvSpPr>
            <a:spLocks noGrp="1"/>
          </p:cNvSpPr>
          <p:nvPr>
            <p:ph type="title"/>
          </p:nvPr>
        </p:nvSpPr>
        <p:spPr/>
        <p:txBody>
          <a:bodyPr/>
          <a:lstStyle/>
          <a:p>
            <a:r>
              <a:rPr lang="fr-CA" dirty="0" err="1"/>
              <a:t>Context</a:t>
            </a:r>
            <a:r>
              <a:rPr lang="fr-CA" dirty="0"/>
              <a:t> &amp; </a:t>
            </a:r>
            <a:r>
              <a:rPr lang="fr-CA" dirty="0" err="1"/>
              <a:t>research</a:t>
            </a:r>
            <a:r>
              <a:rPr lang="fr-CA" dirty="0"/>
              <a:t> objectives</a:t>
            </a:r>
            <a:endParaRPr lang="en-CA" dirty="0"/>
          </a:p>
        </p:txBody>
      </p:sp>
      <p:sp>
        <p:nvSpPr>
          <p:cNvPr id="3" name="Content Placeholder 2">
            <a:extLst>
              <a:ext uri="{FF2B5EF4-FFF2-40B4-BE49-F238E27FC236}">
                <a16:creationId xmlns:a16="http://schemas.microsoft.com/office/drawing/2014/main" id="{C4A1F590-0E41-46E4-A9F7-734DCDB36BD5}"/>
              </a:ext>
            </a:extLst>
          </p:cNvPr>
          <p:cNvSpPr>
            <a:spLocks noGrp="1"/>
          </p:cNvSpPr>
          <p:nvPr>
            <p:ph idx="1"/>
          </p:nvPr>
        </p:nvSpPr>
        <p:spPr>
          <a:xfrm>
            <a:off x="712177" y="1825624"/>
            <a:ext cx="10641623" cy="4835877"/>
          </a:xfrm>
        </p:spPr>
        <p:txBody>
          <a:bodyPr>
            <a:normAutofit lnSpcReduction="10000"/>
          </a:bodyPr>
          <a:lstStyle/>
          <a:p>
            <a:r>
              <a:rPr lang="en-US" dirty="0"/>
              <a:t>Most existing research examines challenges international students face in unilingual (English-language) contexts</a:t>
            </a:r>
          </a:p>
          <a:p>
            <a:pPr>
              <a:buFont typeface="Wingdings" panose="05000000000000000000" pitchFamily="2" charset="2"/>
              <a:buChar char="Ø"/>
            </a:pPr>
            <a:r>
              <a:rPr lang="en-US" dirty="0"/>
              <a:t>Bilingual context: </a:t>
            </a:r>
            <a:r>
              <a:rPr lang="en-US" b="1" dirty="0"/>
              <a:t>uOttawa</a:t>
            </a:r>
            <a:r>
              <a:rPr lang="en-US" dirty="0"/>
              <a:t> and </a:t>
            </a:r>
            <a:r>
              <a:rPr lang="en-US" b="1" dirty="0"/>
              <a:t>Ottawa-Gatineau</a:t>
            </a:r>
          </a:p>
          <a:p>
            <a:r>
              <a:rPr lang="en-US" dirty="0"/>
              <a:t>19 participants: international graduate students (MA/PhD) from diverse countries of origins</a:t>
            </a:r>
          </a:p>
          <a:p>
            <a:pPr lvl="1"/>
            <a:r>
              <a:rPr lang="en-US" dirty="0"/>
              <a:t>13 English-speaking </a:t>
            </a:r>
            <a:br>
              <a:rPr lang="en-US" dirty="0"/>
            </a:br>
            <a:r>
              <a:rPr lang="en-US" dirty="0"/>
              <a:t>&amp; 6 French-speaking</a:t>
            </a:r>
            <a:endParaRPr lang="en-CA" dirty="0"/>
          </a:p>
          <a:p>
            <a:r>
              <a:rPr lang="en-US" dirty="0"/>
              <a:t>Experiences with</a:t>
            </a:r>
            <a:br>
              <a:rPr lang="en-US" dirty="0"/>
            </a:br>
            <a:r>
              <a:rPr lang="en-US" dirty="0"/>
              <a:t>bilingualism:</a:t>
            </a:r>
          </a:p>
          <a:p>
            <a:pPr lvl="1"/>
            <a:r>
              <a:rPr lang="en-US" dirty="0"/>
              <a:t>Academics, social</a:t>
            </a:r>
            <a:br>
              <a:rPr lang="en-US" dirty="0"/>
            </a:br>
            <a:r>
              <a:rPr lang="en-US" dirty="0"/>
              <a:t>networks, employment,</a:t>
            </a:r>
            <a:br>
              <a:rPr lang="en-US" dirty="0"/>
            </a:br>
            <a:r>
              <a:rPr lang="en-US" dirty="0"/>
              <a:t>etc.</a:t>
            </a:r>
          </a:p>
        </p:txBody>
      </p:sp>
      <p:graphicFrame>
        <p:nvGraphicFramePr>
          <p:cNvPr id="4" name="Table 3">
            <a:extLst>
              <a:ext uri="{FF2B5EF4-FFF2-40B4-BE49-F238E27FC236}">
                <a16:creationId xmlns:a16="http://schemas.microsoft.com/office/drawing/2014/main" id="{DD2DF20E-FB14-456F-BF53-9B8A3713145F}"/>
              </a:ext>
            </a:extLst>
          </p:cNvPr>
          <p:cNvGraphicFramePr>
            <a:graphicFrameLocks noGrp="1"/>
          </p:cNvGraphicFramePr>
          <p:nvPr>
            <p:extLst>
              <p:ext uri="{D42A27DB-BD31-4B8C-83A1-F6EECF244321}">
                <p14:modId xmlns:p14="http://schemas.microsoft.com/office/powerpoint/2010/main" val="1896921213"/>
              </p:ext>
            </p:extLst>
          </p:nvPr>
        </p:nvGraphicFramePr>
        <p:xfrm>
          <a:off x="4563208" y="4343925"/>
          <a:ext cx="7547142" cy="2361538"/>
        </p:xfrm>
        <a:graphic>
          <a:graphicData uri="http://schemas.openxmlformats.org/drawingml/2006/table">
            <a:tbl>
              <a:tblPr bandRow="1">
                <a:effectLst>
                  <a:outerShdw blurRad="50800" dist="50800" dir="5400000" algn="ctr" rotWithShape="0">
                    <a:srgbClr val="000000">
                      <a:alpha val="43137"/>
                    </a:srgbClr>
                  </a:outerShdw>
                </a:effectLst>
                <a:tableStyleId>{5C22544A-7EE6-4342-B048-85BDC9FD1C3A}</a:tableStyleId>
              </a:tblPr>
              <a:tblGrid>
                <a:gridCol w="963309">
                  <a:extLst>
                    <a:ext uri="{9D8B030D-6E8A-4147-A177-3AD203B41FA5}">
                      <a16:colId xmlns:a16="http://schemas.microsoft.com/office/drawing/2014/main" val="771071228"/>
                    </a:ext>
                  </a:extLst>
                </a:gridCol>
                <a:gridCol w="2960455">
                  <a:extLst>
                    <a:ext uri="{9D8B030D-6E8A-4147-A177-3AD203B41FA5}">
                      <a16:colId xmlns:a16="http://schemas.microsoft.com/office/drawing/2014/main" val="3763883346"/>
                    </a:ext>
                  </a:extLst>
                </a:gridCol>
                <a:gridCol w="1828842">
                  <a:extLst>
                    <a:ext uri="{9D8B030D-6E8A-4147-A177-3AD203B41FA5}">
                      <a16:colId xmlns:a16="http://schemas.microsoft.com/office/drawing/2014/main" val="1213877272"/>
                    </a:ext>
                  </a:extLst>
                </a:gridCol>
                <a:gridCol w="1794536">
                  <a:extLst>
                    <a:ext uri="{9D8B030D-6E8A-4147-A177-3AD203B41FA5}">
                      <a16:colId xmlns:a16="http://schemas.microsoft.com/office/drawing/2014/main" val="1494743905"/>
                    </a:ext>
                  </a:extLst>
                </a:gridCol>
              </a:tblGrid>
              <a:tr h="787180">
                <a:tc gridSpan="2">
                  <a:txBody>
                    <a:bodyPr/>
                    <a:lstStyle/>
                    <a:p>
                      <a:r>
                        <a:rPr lang="en-CA" sz="1600" b="0" dirty="0">
                          <a:solidFill>
                            <a:schemeClr val="tx1"/>
                          </a:solidFill>
                          <a:effectLst/>
                          <a:latin typeface="Calibri" panose="020F0502020204030204" pitchFamily="34" charset="0"/>
                          <a:cs typeface="Calibri" panose="020F0502020204030204" pitchFamily="34" charset="0"/>
                        </a:rPr>
                        <a:t>Self-rated official language proficiency</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hMerge="1">
                  <a:txBody>
                    <a:bodyPr/>
                    <a:lstStyle/>
                    <a:p>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English-speaking participants (n=13)</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ED7E0"/>
                    </a:solidFill>
                  </a:tcPr>
                </a:tc>
                <a:tc>
                  <a:txBody>
                    <a:bodyPr/>
                    <a:lstStyle/>
                    <a:p>
                      <a:pPr marL="0" marR="0" lvl="0" indent="0" algn="ctr" defTabSz="2159996" rtl="0" eaLnBrk="1" fontAlgn="auto" latinLnBrk="0" hangingPunct="1">
                        <a:lnSpc>
                          <a:spcPct val="100000"/>
                        </a:lnSpc>
                        <a:spcBef>
                          <a:spcPts val="0"/>
                        </a:spcBef>
                        <a:spcAft>
                          <a:spcPts val="0"/>
                        </a:spcAft>
                        <a:buClrTx/>
                        <a:buSzTx/>
                        <a:buFontTx/>
                        <a:buNone/>
                        <a:tabLst/>
                        <a:defRPr/>
                      </a:pPr>
                      <a:r>
                        <a:rPr lang="en-CA" sz="1600" b="0" dirty="0">
                          <a:solidFill>
                            <a:schemeClr val="tx1"/>
                          </a:solidFill>
                          <a:effectLst/>
                          <a:latin typeface="Calibri" panose="020F0502020204030204" pitchFamily="34" charset="0"/>
                          <a:cs typeface="Calibri" panose="020F0502020204030204" pitchFamily="34" charset="0"/>
                        </a:rPr>
                        <a:t>French-speaking participants (n=6)</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ED7E0"/>
                    </a:solidFill>
                  </a:tcPr>
                </a:tc>
                <a:extLst>
                  <a:ext uri="{0D108BD9-81ED-4DB2-BD59-A6C34878D82A}">
                    <a16:rowId xmlns:a16="http://schemas.microsoft.com/office/drawing/2014/main" val="2147807484"/>
                  </a:ext>
                </a:extLst>
              </a:tr>
              <a:tr h="262393">
                <a:tc rowSpan="3">
                  <a:txBody>
                    <a:bodyPr/>
                    <a:lstStyle/>
                    <a:p>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English</a:t>
                      </a:r>
                    </a:p>
                  </a:txBody>
                  <a:tcPr marL="68580" marR="68580" marT="0" marB="0" anchor="ctr">
                    <a:solidFill>
                      <a:srgbClr val="BDCFDC"/>
                    </a:solidFill>
                  </a:tcPr>
                </a:tc>
                <a:tc>
                  <a:txBody>
                    <a:bodyPr/>
                    <a:lstStyle/>
                    <a:p>
                      <a:r>
                        <a:rPr lang="en-CA" sz="1600" b="0" dirty="0">
                          <a:solidFill>
                            <a:schemeClr val="tx1"/>
                          </a:solidFill>
                          <a:effectLst/>
                          <a:latin typeface="Calibri" panose="020F0502020204030204" pitchFamily="34" charset="0"/>
                          <a:cs typeface="Calibri" panose="020F0502020204030204" pitchFamily="34" charset="0"/>
                        </a:rPr>
                        <a:t>Elementary or no knowledge</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0</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p>
                  </a:txBody>
                  <a:tcPr marL="68580" marR="68580" marT="0" marB="0" anchor="ctr">
                    <a:solidFill>
                      <a:schemeClr val="bg1"/>
                    </a:solidFill>
                  </a:tcPr>
                </a:tc>
                <a:extLst>
                  <a:ext uri="{0D108BD9-81ED-4DB2-BD59-A6C34878D82A}">
                    <a16:rowId xmlns:a16="http://schemas.microsoft.com/office/drawing/2014/main" val="702491059"/>
                  </a:ext>
                </a:extLst>
              </a:tr>
              <a:tr h="262393">
                <a:tc vMerge="1">
                  <a:txBody>
                    <a:bodyPr/>
                    <a:lstStyle/>
                    <a:p>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CA" sz="1600" b="0" dirty="0">
                          <a:solidFill>
                            <a:schemeClr val="tx1"/>
                          </a:solidFill>
                          <a:effectLst/>
                          <a:latin typeface="Calibri" panose="020F0502020204030204" pitchFamily="34" charset="0"/>
                          <a:cs typeface="Calibri" panose="020F0502020204030204" pitchFamily="34" charset="0"/>
                        </a:rPr>
                        <a:t>Intermediate</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2</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lumMod val="95000"/>
                      </a:schemeClr>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nchor="ctr">
                    <a:solidFill>
                      <a:schemeClr val="bg1">
                        <a:lumMod val="95000"/>
                      </a:schemeClr>
                    </a:solidFill>
                  </a:tcPr>
                </a:tc>
                <a:extLst>
                  <a:ext uri="{0D108BD9-81ED-4DB2-BD59-A6C34878D82A}">
                    <a16:rowId xmlns:a16="http://schemas.microsoft.com/office/drawing/2014/main" val="396640282"/>
                  </a:ext>
                </a:extLst>
              </a:tr>
              <a:tr h="262393">
                <a:tc vMerge="1">
                  <a:txBody>
                    <a:bodyPr/>
                    <a:lstStyle/>
                    <a:p>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CA" sz="1600" b="0" dirty="0">
                          <a:solidFill>
                            <a:schemeClr val="tx1"/>
                          </a:solidFill>
                          <a:effectLst/>
                          <a:latin typeface="Calibri" panose="020F0502020204030204" pitchFamily="34" charset="0"/>
                          <a:cs typeface="Calibri" panose="020F0502020204030204" pitchFamily="34" charset="0"/>
                        </a:rPr>
                        <a:t>Advanced or fluent</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10</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nchor="ctr">
                    <a:solidFill>
                      <a:schemeClr val="bg1"/>
                    </a:solidFill>
                  </a:tcPr>
                </a:tc>
                <a:extLst>
                  <a:ext uri="{0D108BD9-81ED-4DB2-BD59-A6C34878D82A}">
                    <a16:rowId xmlns:a16="http://schemas.microsoft.com/office/drawing/2014/main" val="2058079333"/>
                  </a:ext>
                </a:extLst>
              </a:tr>
              <a:tr h="262393">
                <a:tc rowSpan="3">
                  <a:txBody>
                    <a:bodyPr/>
                    <a:lstStyle/>
                    <a:p>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French</a:t>
                      </a:r>
                    </a:p>
                  </a:txBody>
                  <a:tcPr marL="68580" marR="68580" marT="0" marB="0" anchor="ctr">
                    <a:solidFill>
                      <a:srgbClr val="BDCFDC"/>
                    </a:solidFill>
                  </a:tcPr>
                </a:tc>
                <a:tc>
                  <a:txBody>
                    <a:bodyPr/>
                    <a:lstStyle/>
                    <a:p>
                      <a:r>
                        <a:rPr lang="en-CA" sz="1600" b="0" dirty="0">
                          <a:solidFill>
                            <a:schemeClr val="tx1"/>
                          </a:solidFill>
                          <a:effectLst/>
                          <a:latin typeface="Calibri" panose="020F0502020204030204" pitchFamily="34" charset="0"/>
                          <a:cs typeface="Calibri" panose="020F0502020204030204" pitchFamily="34" charset="0"/>
                        </a:rPr>
                        <a:t>Elementary or no knowledge</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10</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lumMod val="95000"/>
                      </a:schemeClr>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p>
                  </a:txBody>
                  <a:tcPr marL="68580" marR="68580" marT="0" marB="0" anchor="ctr">
                    <a:solidFill>
                      <a:schemeClr val="bg1">
                        <a:lumMod val="95000"/>
                      </a:schemeClr>
                    </a:solidFill>
                  </a:tcPr>
                </a:tc>
                <a:extLst>
                  <a:ext uri="{0D108BD9-81ED-4DB2-BD59-A6C34878D82A}">
                    <a16:rowId xmlns:a16="http://schemas.microsoft.com/office/drawing/2014/main" val="823721467"/>
                  </a:ext>
                </a:extLst>
              </a:tr>
              <a:tr h="262393">
                <a:tc vMerge="1">
                  <a:txBody>
                    <a:bodyPr/>
                    <a:lstStyle/>
                    <a:p>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CA" sz="1600" b="0" dirty="0">
                          <a:solidFill>
                            <a:schemeClr val="tx1"/>
                          </a:solidFill>
                          <a:effectLst/>
                          <a:latin typeface="Calibri" panose="020F0502020204030204" pitchFamily="34" charset="0"/>
                          <a:cs typeface="Calibri" panose="020F0502020204030204" pitchFamily="34" charset="0"/>
                        </a:rPr>
                        <a:t>Intermediate </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2</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p>
                  </a:txBody>
                  <a:tcPr marL="68580" marR="68580" marT="0" marB="0" anchor="ctr">
                    <a:solidFill>
                      <a:schemeClr val="bg1"/>
                    </a:solidFill>
                  </a:tcPr>
                </a:tc>
                <a:extLst>
                  <a:ext uri="{0D108BD9-81ED-4DB2-BD59-A6C34878D82A}">
                    <a16:rowId xmlns:a16="http://schemas.microsoft.com/office/drawing/2014/main" val="380627632"/>
                  </a:ext>
                </a:extLst>
              </a:tr>
              <a:tr h="262393">
                <a:tc vMerge="1">
                  <a:txBody>
                    <a:bodyPr/>
                    <a:lstStyle/>
                    <a:p>
                      <a:endParaRPr lang="en-C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CA" sz="1600" b="0" dirty="0">
                          <a:solidFill>
                            <a:schemeClr val="tx1"/>
                          </a:solidFill>
                          <a:effectLst/>
                          <a:latin typeface="Calibri" panose="020F0502020204030204" pitchFamily="34" charset="0"/>
                          <a:cs typeface="Calibri" panose="020F0502020204030204" pitchFamily="34" charset="0"/>
                        </a:rPr>
                        <a:t>Advanced or fluent</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BDCFDC"/>
                    </a:solidFill>
                  </a:tcPr>
                </a:tc>
                <a:tc>
                  <a:txBody>
                    <a:bodyPr/>
                    <a:lstStyle/>
                    <a:p>
                      <a:pPr algn="ctr"/>
                      <a:r>
                        <a:rPr lang="en-CA" sz="1600" b="0" dirty="0">
                          <a:solidFill>
                            <a:schemeClr val="tx1"/>
                          </a:solidFill>
                          <a:effectLst/>
                          <a:latin typeface="Calibri" panose="020F0502020204030204" pitchFamily="34" charset="0"/>
                          <a:cs typeface="Calibri" panose="020F0502020204030204" pitchFamily="34" charset="0"/>
                        </a:rPr>
                        <a:t>0</a:t>
                      </a:r>
                      <a:endPar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lumMod val="95000"/>
                      </a:schemeClr>
                    </a:solidFill>
                  </a:tcPr>
                </a:tc>
                <a:tc>
                  <a:txBody>
                    <a:bodyPr/>
                    <a:lstStyle/>
                    <a:p>
                      <a:pPr algn="ctr"/>
                      <a:r>
                        <a:rPr lang="en-CA"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a:t>
                      </a:r>
                    </a:p>
                  </a:txBody>
                  <a:tcPr marL="68580" marR="68580" marT="0" marB="0" anchor="ctr">
                    <a:solidFill>
                      <a:schemeClr val="bg1">
                        <a:lumMod val="95000"/>
                      </a:schemeClr>
                    </a:solidFill>
                  </a:tcPr>
                </a:tc>
                <a:extLst>
                  <a:ext uri="{0D108BD9-81ED-4DB2-BD59-A6C34878D82A}">
                    <a16:rowId xmlns:a16="http://schemas.microsoft.com/office/drawing/2014/main" val="2628992950"/>
                  </a:ext>
                </a:extLst>
              </a:tr>
            </a:tbl>
          </a:graphicData>
        </a:graphic>
      </p:graphicFrame>
      <p:sp>
        <p:nvSpPr>
          <p:cNvPr id="5" name="Content Placeholder 2">
            <a:extLst>
              <a:ext uri="{FF2B5EF4-FFF2-40B4-BE49-F238E27FC236}">
                <a16:creationId xmlns:a16="http://schemas.microsoft.com/office/drawing/2014/main" id="{03A8D4AB-362C-44C0-9587-6C9D8B21DFBD}"/>
              </a:ext>
            </a:extLst>
          </p:cNvPr>
          <p:cNvSpPr txBox="1">
            <a:spLocks/>
          </p:cNvSpPr>
          <p:nvPr/>
        </p:nvSpPr>
        <p:spPr>
          <a:xfrm>
            <a:off x="5501055" y="3961114"/>
            <a:ext cx="6270791" cy="564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600" b="1" dirty="0">
                <a:latin typeface="Calibri" panose="020F0502020204030204" pitchFamily="34" charset="0"/>
                <a:ea typeface="DengXian" panose="02010600030101010101" pitchFamily="2" charset="-122"/>
                <a:cs typeface="Calibri" panose="020F0502020204030204" pitchFamily="34" charset="0"/>
              </a:rPr>
              <a:t>Table 1.</a:t>
            </a:r>
            <a:r>
              <a:rPr lang="en-US" altLang="en-US" sz="1600" dirty="0">
                <a:latin typeface="Calibri" panose="020F0502020204030204" pitchFamily="34" charset="0"/>
                <a:ea typeface="DengXian" panose="02010600030101010101" pitchFamily="2" charset="-122"/>
                <a:cs typeface="Calibri" panose="020F0502020204030204" pitchFamily="34" charset="0"/>
              </a:rPr>
              <a:t> Self-rated official language proficiency of interview participants</a:t>
            </a:r>
            <a:endParaRPr lang="en-CA" sz="1600" dirty="0"/>
          </a:p>
        </p:txBody>
      </p:sp>
    </p:spTree>
    <p:extLst>
      <p:ext uri="{BB962C8B-B14F-4D97-AF65-F5344CB8AC3E}">
        <p14:creationId xmlns:p14="http://schemas.microsoft.com/office/powerpoint/2010/main" val="413826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D2D6-BCF8-442A-9DE9-18E58CA2EDC8}"/>
              </a:ext>
            </a:extLst>
          </p:cNvPr>
          <p:cNvSpPr>
            <a:spLocks noGrp="1"/>
          </p:cNvSpPr>
          <p:nvPr>
            <p:ph type="title"/>
          </p:nvPr>
        </p:nvSpPr>
        <p:spPr/>
        <p:txBody>
          <a:bodyPr/>
          <a:lstStyle/>
          <a:p>
            <a:r>
              <a:rPr lang="fr-CA" dirty="0"/>
              <a:t>International </a:t>
            </a:r>
            <a:r>
              <a:rPr lang="fr-CA" dirty="0" err="1"/>
              <a:t>students</a:t>
            </a:r>
            <a:r>
              <a:rPr lang="fr-CA" dirty="0"/>
              <a:t> &amp; </a:t>
            </a:r>
            <a:r>
              <a:rPr lang="fr-CA" dirty="0" err="1"/>
              <a:t>linguistic</a:t>
            </a:r>
            <a:r>
              <a:rPr lang="fr-CA" dirty="0"/>
              <a:t> capital</a:t>
            </a:r>
            <a:endParaRPr lang="en-CA" dirty="0"/>
          </a:p>
        </p:txBody>
      </p:sp>
      <p:sp>
        <p:nvSpPr>
          <p:cNvPr id="3" name="Content Placeholder 2">
            <a:extLst>
              <a:ext uri="{FF2B5EF4-FFF2-40B4-BE49-F238E27FC236}">
                <a16:creationId xmlns:a16="http://schemas.microsoft.com/office/drawing/2014/main" id="{1DFD240D-367B-4CD4-B73C-E95790A0F984}"/>
              </a:ext>
            </a:extLst>
          </p:cNvPr>
          <p:cNvSpPr>
            <a:spLocks noGrp="1"/>
          </p:cNvSpPr>
          <p:nvPr>
            <p:ph idx="1"/>
          </p:nvPr>
        </p:nvSpPr>
        <p:spPr/>
        <p:txBody>
          <a:bodyPr/>
          <a:lstStyle/>
          <a:p>
            <a:endParaRPr lang="en-CA" dirty="0"/>
          </a:p>
        </p:txBody>
      </p:sp>
      <p:sp>
        <p:nvSpPr>
          <p:cNvPr id="5" name="Rectangle 4">
            <a:extLst>
              <a:ext uri="{FF2B5EF4-FFF2-40B4-BE49-F238E27FC236}">
                <a16:creationId xmlns:a16="http://schemas.microsoft.com/office/drawing/2014/main" id="{64C89627-F8B5-4303-92AB-2297BD1CA735}"/>
              </a:ext>
            </a:extLst>
          </p:cNvPr>
          <p:cNvSpPr/>
          <p:nvPr/>
        </p:nvSpPr>
        <p:spPr>
          <a:xfrm>
            <a:off x="903486" y="1658264"/>
            <a:ext cx="10385028" cy="96949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CA" sz="1900" b="1" dirty="0"/>
              <a:t>Academics</a:t>
            </a:r>
            <a:r>
              <a:rPr lang="en-CA" sz="1900" dirty="0"/>
              <a:t>: “The choices are a lot more limited. Forget about summer. Plus, in Education we have sub-programs. […] I’m in the health sub-program; there are even fewer courses. Inevitably we have to take whatever is available. No choice.” </a:t>
            </a:r>
            <a:r>
              <a:rPr lang="fr-CA" sz="1900" dirty="0">
                <a:latin typeface="Calibri" panose="020F0502020204030204" pitchFamily="34" charset="0"/>
                <a:ea typeface="Times New Roman" panose="02020603050405020304" pitchFamily="18" charset="0"/>
              </a:rPr>
              <a:t>(Western Europe; </a:t>
            </a:r>
            <a:r>
              <a:rPr lang="fr-CA" sz="1900" dirty="0" err="1">
                <a:latin typeface="Calibri" panose="020F0502020204030204" pitchFamily="34" charset="0"/>
                <a:ea typeface="Times New Roman" panose="02020603050405020304" pitchFamily="18" charset="0"/>
              </a:rPr>
              <a:t>translated</a:t>
            </a:r>
            <a:r>
              <a:rPr lang="fr-CA" sz="1900" dirty="0">
                <a:latin typeface="Calibri" panose="020F0502020204030204" pitchFamily="34" charset="0"/>
                <a:ea typeface="Times New Roman" panose="02020603050405020304" pitchFamily="18" charset="0"/>
              </a:rPr>
              <a:t> </a:t>
            </a:r>
            <a:r>
              <a:rPr lang="fr-CA" sz="1900" dirty="0" err="1">
                <a:latin typeface="Calibri" panose="020F0502020204030204" pitchFamily="34" charset="0"/>
                <a:ea typeface="Times New Roman" panose="02020603050405020304" pitchFamily="18" charset="0"/>
              </a:rPr>
              <a:t>from</a:t>
            </a:r>
            <a:r>
              <a:rPr lang="fr-CA" sz="1900" dirty="0">
                <a:latin typeface="Calibri" panose="020F0502020204030204" pitchFamily="34" charset="0"/>
                <a:ea typeface="Times New Roman" panose="02020603050405020304" pitchFamily="18" charset="0"/>
              </a:rPr>
              <a:t> French)</a:t>
            </a:r>
          </a:p>
        </p:txBody>
      </p:sp>
      <p:sp>
        <p:nvSpPr>
          <p:cNvPr id="6" name="Rectangle 5">
            <a:extLst>
              <a:ext uri="{FF2B5EF4-FFF2-40B4-BE49-F238E27FC236}">
                <a16:creationId xmlns:a16="http://schemas.microsoft.com/office/drawing/2014/main" id="{333DC483-A5B8-44E2-A8CD-9102A6515229}"/>
              </a:ext>
            </a:extLst>
          </p:cNvPr>
          <p:cNvSpPr/>
          <p:nvPr/>
        </p:nvSpPr>
        <p:spPr>
          <a:xfrm>
            <a:off x="884435" y="2968357"/>
            <a:ext cx="10478965" cy="12618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1600"/>
              </a:spcAft>
            </a:pPr>
            <a:r>
              <a:rPr lang="en-CA" sz="1900" b="1" dirty="0">
                <a:latin typeface="Calibri" panose="020F0502020204030204" pitchFamily="34" charset="0"/>
                <a:ea typeface="Calibri" panose="020F0502020204030204" pitchFamily="34" charset="0"/>
                <a:cs typeface="Times New Roman" panose="02020603050405020304" pitchFamily="18" charset="0"/>
              </a:rPr>
              <a:t>On campus employment</a:t>
            </a:r>
            <a:r>
              <a:rPr lang="en-CA" sz="1900" dirty="0">
                <a:latin typeface="Calibri" panose="020F0502020204030204" pitchFamily="34" charset="0"/>
                <a:ea typeface="Calibri" panose="020F0502020204030204" pitchFamily="34" charset="0"/>
                <a:cs typeface="Times New Roman" panose="02020603050405020304" pitchFamily="18" charset="0"/>
              </a:rPr>
              <a:t>: “I can't apply for any mentorship [job] here [at uOttawa] because they need someone with French language. […] you have other languages like Russian and Belorussian. Who cares about those languages? Because those aren't mainstream languages here. It's not very pleasant because you can't really use opportunities to earn money.” (Eastern Europe)</a:t>
            </a:r>
          </a:p>
        </p:txBody>
      </p:sp>
      <p:sp>
        <p:nvSpPr>
          <p:cNvPr id="7" name="TextBox 6">
            <a:extLst>
              <a:ext uri="{FF2B5EF4-FFF2-40B4-BE49-F238E27FC236}">
                <a16:creationId xmlns:a16="http://schemas.microsoft.com/office/drawing/2014/main" id="{FB691A44-2360-4476-9EF5-1889F1AB2302}"/>
              </a:ext>
            </a:extLst>
          </p:cNvPr>
          <p:cNvSpPr txBox="1"/>
          <p:nvPr/>
        </p:nvSpPr>
        <p:spPr>
          <a:xfrm>
            <a:off x="884435" y="4522628"/>
            <a:ext cx="10525200" cy="6771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1200"/>
              </a:spcAft>
            </a:pPr>
            <a:r>
              <a:rPr lang="en-CA" sz="1900" b="1" dirty="0">
                <a:latin typeface="Calibri" panose="020F0502020204030204" pitchFamily="34" charset="0"/>
                <a:ea typeface="Calibri" panose="020F0502020204030204" pitchFamily="34" charset="0"/>
                <a:cs typeface="Times New Roman" panose="02020603050405020304" pitchFamily="18" charset="0"/>
              </a:rPr>
              <a:t>Off campus employment</a:t>
            </a:r>
            <a:r>
              <a:rPr lang="en-CA" sz="1900" dirty="0">
                <a:latin typeface="Calibri" panose="020F0502020204030204" pitchFamily="34" charset="0"/>
                <a:ea typeface="Calibri" panose="020F0502020204030204" pitchFamily="34" charset="0"/>
                <a:cs typeface="Times New Roman" panose="02020603050405020304" pitchFamily="18" charset="0"/>
              </a:rPr>
              <a:t>: “I'm a Ph.D. student studying grand philosophical theories and I probably cannot get basic kinds of employment because they tell you: ‘</a:t>
            </a:r>
            <a:r>
              <a:rPr lang="en-CA" sz="1900" i="1" dirty="0">
                <a:latin typeface="Calibri" panose="020F0502020204030204" pitchFamily="34" charset="0"/>
                <a:ea typeface="Calibri" panose="020F0502020204030204" pitchFamily="34" charset="0"/>
                <a:cs typeface="Times New Roman" panose="02020603050405020304" pitchFamily="18" charset="0"/>
              </a:rPr>
              <a:t>you need to be bilingual</a:t>
            </a:r>
            <a:r>
              <a:rPr lang="en-CA" sz="1900" dirty="0">
                <a:latin typeface="Calibri" panose="020F0502020204030204" pitchFamily="34" charset="0"/>
                <a:ea typeface="Calibri" panose="020F0502020204030204" pitchFamily="34" charset="0"/>
                <a:cs typeface="Times New Roman" panose="02020603050405020304" pitchFamily="18" charset="0"/>
              </a:rPr>
              <a:t>’.” (Central America)</a:t>
            </a:r>
          </a:p>
        </p:txBody>
      </p:sp>
      <p:sp>
        <p:nvSpPr>
          <p:cNvPr id="8" name="Rectangle 7">
            <a:extLst>
              <a:ext uri="{FF2B5EF4-FFF2-40B4-BE49-F238E27FC236}">
                <a16:creationId xmlns:a16="http://schemas.microsoft.com/office/drawing/2014/main" id="{39B7417B-7836-4ABF-8FB6-B2DC7EA473BD}"/>
              </a:ext>
            </a:extLst>
          </p:cNvPr>
          <p:cNvSpPr/>
          <p:nvPr/>
        </p:nvSpPr>
        <p:spPr>
          <a:xfrm>
            <a:off x="838199" y="5548064"/>
            <a:ext cx="10571436" cy="9694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600"/>
              </a:spcAft>
            </a:pPr>
            <a:r>
              <a:rPr lang="en-CA" sz="1900" b="1" dirty="0"/>
              <a:t>Campus tolerance</a:t>
            </a:r>
            <a:r>
              <a:rPr lang="en-CA" sz="1900" dirty="0"/>
              <a:t>: “Maybe that's one of the reasons why it's such a multicultural place. Because if you embrace both languages, you equally respect those languages and it shows there's not a superior one and you increase the possibility of other people coming here.” (South America)</a:t>
            </a:r>
          </a:p>
        </p:txBody>
      </p:sp>
    </p:spTree>
    <p:extLst>
      <p:ext uri="{BB962C8B-B14F-4D97-AF65-F5344CB8AC3E}">
        <p14:creationId xmlns:p14="http://schemas.microsoft.com/office/powerpoint/2010/main" val="395882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84A2-C891-4853-AA97-D0F411353A0C}"/>
              </a:ext>
            </a:extLst>
          </p:cNvPr>
          <p:cNvSpPr>
            <a:spLocks noGrp="1"/>
          </p:cNvSpPr>
          <p:nvPr>
            <p:ph type="title"/>
          </p:nvPr>
        </p:nvSpPr>
        <p:spPr/>
        <p:txBody>
          <a:bodyPr/>
          <a:lstStyle/>
          <a:p>
            <a:r>
              <a:rPr lang="fr-CA" dirty="0" err="1"/>
              <a:t>Multilayered</a:t>
            </a:r>
            <a:r>
              <a:rPr lang="fr-CA" dirty="0"/>
              <a:t> resilience</a:t>
            </a:r>
            <a:endParaRPr lang="en-CA" dirty="0"/>
          </a:p>
        </p:txBody>
      </p:sp>
      <p:sp>
        <p:nvSpPr>
          <p:cNvPr id="3" name="Content Placeholder 2">
            <a:extLst>
              <a:ext uri="{FF2B5EF4-FFF2-40B4-BE49-F238E27FC236}">
                <a16:creationId xmlns:a16="http://schemas.microsoft.com/office/drawing/2014/main" id="{50229BB7-5488-4630-857E-B95ACDA8A577}"/>
              </a:ext>
            </a:extLst>
          </p:cNvPr>
          <p:cNvSpPr>
            <a:spLocks noGrp="1"/>
          </p:cNvSpPr>
          <p:nvPr>
            <p:ph idx="1"/>
          </p:nvPr>
        </p:nvSpPr>
        <p:spPr>
          <a:xfrm>
            <a:off x="838200" y="1825624"/>
            <a:ext cx="10701704" cy="4733437"/>
          </a:xfrm>
        </p:spPr>
        <p:txBody>
          <a:bodyPr>
            <a:normAutofit lnSpcReduction="10000"/>
          </a:bodyPr>
          <a:lstStyle/>
          <a:p>
            <a:r>
              <a:rPr lang="en-US" dirty="0"/>
              <a:t>International students at uOttawa</a:t>
            </a:r>
          </a:p>
          <a:p>
            <a:pPr lvl="1"/>
            <a:r>
              <a:rPr lang="en-US" dirty="0"/>
              <a:t>Academics: bilingualism operates differently depending on academic programs = varied language requirements and experiences </a:t>
            </a:r>
          </a:p>
          <a:p>
            <a:pPr lvl="1"/>
            <a:r>
              <a:rPr lang="en-US" dirty="0"/>
              <a:t>Employment: bilingualism presents unique linguistic challenges &amp; opportunities for accessing employment depending on language skills and field of study</a:t>
            </a:r>
          </a:p>
          <a:p>
            <a:pPr lvl="1"/>
            <a:r>
              <a:rPr lang="en-US" dirty="0"/>
              <a:t>Campus tolerance: International students celebrate the linguistic diversity attributed to bilingualism, but they are aware of its limitations in terms of supporting non-official languages</a:t>
            </a:r>
          </a:p>
          <a:p>
            <a:r>
              <a:rPr lang="en-US" dirty="0"/>
              <a:t>Post-secondary institutions</a:t>
            </a:r>
          </a:p>
          <a:p>
            <a:pPr lvl="1"/>
            <a:r>
              <a:rPr lang="en-US" dirty="0"/>
              <a:t>How to attract and support international students</a:t>
            </a:r>
          </a:p>
          <a:p>
            <a:r>
              <a:rPr lang="en-US" dirty="0"/>
              <a:t>Francophone communities &amp; vitality</a:t>
            </a:r>
          </a:p>
          <a:p>
            <a:pPr lvl="1"/>
            <a:r>
              <a:rPr lang="en-US" dirty="0"/>
              <a:t>How to maintain essential post-secondary (and other) institutions</a:t>
            </a:r>
          </a:p>
          <a:p>
            <a:endParaRPr lang="en-CA" dirty="0"/>
          </a:p>
        </p:txBody>
      </p:sp>
    </p:spTree>
    <p:extLst>
      <p:ext uri="{BB962C8B-B14F-4D97-AF65-F5344CB8AC3E}">
        <p14:creationId xmlns:p14="http://schemas.microsoft.com/office/powerpoint/2010/main" val="146957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endParaRPr lang="en-CA" dirty="0"/>
          </a:p>
        </p:txBody>
      </p:sp>
      <p:sp>
        <p:nvSpPr>
          <p:cNvPr id="3" name="Content Placeholder 2"/>
          <p:cNvSpPr>
            <a:spLocks noGrp="1"/>
          </p:cNvSpPr>
          <p:nvPr>
            <p:ph idx="1"/>
          </p:nvPr>
        </p:nvSpPr>
        <p:spPr>
          <a:xfrm>
            <a:off x="591127" y="1403926"/>
            <a:ext cx="11074400" cy="5190837"/>
          </a:xfrm>
        </p:spPr>
        <p:txBody>
          <a:bodyPr>
            <a:normAutofit fontScale="77500" lnSpcReduction="20000"/>
          </a:bodyPr>
          <a:lstStyle/>
          <a:p>
            <a:pPr>
              <a:lnSpc>
                <a:spcPct val="100000"/>
              </a:lnSpc>
              <a:spcBef>
                <a:spcPts val="600"/>
              </a:spcBef>
            </a:pPr>
            <a:r>
              <a:rPr lang="en-US" dirty="0"/>
              <a:t>The </a:t>
            </a:r>
            <a:r>
              <a:rPr lang="en-US" b="1" dirty="0"/>
              <a:t>Building Migrant Resilience in Cities </a:t>
            </a:r>
            <a:r>
              <a:rPr lang="en-US" dirty="0"/>
              <a:t>explores resilience in a broad sense that goes beyond economic success, and poses the question of how migrants </a:t>
            </a:r>
            <a:r>
              <a:rPr lang="en-US" b="1" dirty="0"/>
              <a:t>develop capacities </a:t>
            </a:r>
            <a:r>
              <a:rPr lang="en-US" dirty="0"/>
              <a:t>to overcome settlement challenges </a:t>
            </a:r>
            <a:r>
              <a:rPr lang="en-US" sz="2300" dirty="0"/>
              <a:t>(Akbar &amp; Preston 2019). </a:t>
            </a:r>
            <a:r>
              <a:rPr lang="en-US" dirty="0"/>
              <a:t>We also pay close attention to </a:t>
            </a:r>
            <a:r>
              <a:rPr lang="en-US" b="1" dirty="0"/>
              <a:t>views of resilience </a:t>
            </a:r>
            <a:r>
              <a:rPr lang="en-US" dirty="0"/>
              <a:t>among key actors in settlement, such as policymakers, service providers, employers, and migrants themselves </a:t>
            </a:r>
            <a:r>
              <a:rPr lang="en-US" sz="2300" dirty="0"/>
              <a:t>(Bushell &amp; Shields 2018).</a:t>
            </a:r>
          </a:p>
          <a:p>
            <a:pPr>
              <a:lnSpc>
                <a:spcPct val="100000"/>
              </a:lnSpc>
              <a:spcBef>
                <a:spcPts val="600"/>
              </a:spcBef>
            </a:pPr>
            <a:r>
              <a:rPr lang="en-US" dirty="0"/>
              <a:t>The project argues that deeper understanding of resilience is crucial for enhancing migrant settlement, and this includes </a:t>
            </a:r>
            <a:r>
              <a:rPr lang="en-US" b="1" dirty="0"/>
              <a:t>institutional resilience. </a:t>
            </a:r>
            <a:r>
              <a:rPr lang="en-US" dirty="0"/>
              <a:t>We ask what kind of supports and systems can foster resilience and effectively respond to structural crisis and change, such as the COVID-19 pandemic </a:t>
            </a:r>
            <a:r>
              <a:rPr lang="en-US" sz="2300" dirty="0"/>
              <a:t>(</a:t>
            </a:r>
            <a:r>
              <a:rPr lang="en-US" sz="2300" dirty="0" err="1"/>
              <a:t>Sheilds</a:t>
            </a:r>
            <a:r>
              <a:rPr lang="en-US" sz="2300" dirty="0"/>
              <a:t> &amp; </a:t>
            </a:r>
            <a:r>
              <a:rPr lang="en-US" sz="2300" dirty="0" err="1"/>
              <a:t>Alrob</a:t>
            </a:r>
            <a:r>
              <a:rPr lang="en-US" sz="2300" dirty="0"/>
              <a:t> 2020). </a:t>
            </a:r>
          </a:p>
          <a:p>
            <a:pPr>
              <a:lnSpc>
                <a:spcPct val="100000"/>
              </a:lnSpc>
              <a:spcBef>
                <a:spcPts val="600"/>
              </a:spcBef>
            </a:pPr>
            <a:r>
              <a:rPr lang="en-US" dirty="0"/>
              <a:t>Strategies, resources, and networks that migrants employ to cope with daily challenges and major shocks in order to ‘bounce back’ are important, but to cope with and adapt to adversity, </a:t>
            </a:r>
            <a:r>
              <a:rPr lang="en-US" b="1" dirty="0"/>
              <a:t>policies and institutions </a:t>
            </a:r>
            <a:r>
              <a:rPr lang="en-US" dirty="0"/>
              <a:t>must be also be assessed in terms of how they model resilience </a:t>
            </a:r>
            <a:r>
              <a:rPr lang="en-US" sz="2300" dirty="0"/>
              <a:t>(Veres, Schlosser, Shahbazi 2018).</a:t>
            </a:r>
          </a:p>
          <a:p>
            <a:pPr>
              <a:lnSpc>
                <a:spcPct val="100000"/>
              </a:lnSpc>
              <a:spcBef>
                <a:spcPts val="600"/>
              </a:spcBef>
            </a:pPr>
            <a:r>
              <a:rPr lang="en-US" dirty="0"/>
              <a:t>For </a:t>
            </a:r>
            <a:r>
              <a:rPr lang="en-US" b="1" dirty="0"/>
              <a:t>international students </a:t>
            </a:r>
            <a:r>
              <a:rPr lang="en-US" dirty="0"/>
              <a:t>we need to understand how resilience works when students are away from their families and moving along multiple/parallel migrant pathways- PR on arrival, vs. “Two step” / temporary/work visa PR. </a:t>
            </a:r>
          </a:p>
          <a:p>
            <a:pPr>
              <a:lnSpc>
                <a:spcPct val="100000"/>
              </a:lnSpc>
              <a:spcBef>
                <a:spcPts val="600"/>
              </a:spcBef>
            </a:pPr>
            <a:r>
              <a:rPr lang="en-US" dirty="0"/>
              <a:t>Also, we need to understand how resilient the </a:t>
            </a:r>
            <a:r>
              <a:rPr lang="en-US" b="1" dirty="0"/>
              <a:t>policy structures </a:t>
            </a:r>
            <a:r>
              <a:rPr lang="en-US" dirty="0"/>
              <a:t>are in terms of operation, composition and outcomes.</a:t>
            </a:r>
            <a:endParaRPr lang="en-CA" dirty="0"/>
          </a:p>
        </p:txBody>
      </p:sp>
    </p:spTree>
    <p:extLst>
      <p:ext uri="{BB962C8B-B14F-4D97-AF65-F5344CB8AC3E}">
        <p14:creationId xmlns:p14="http://schemas.microsoft.com/office/powerpoint/2010/main" val="31277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5400" b="1" dirty="0"/>
              <a:t>Acknowledgements </a:t>
            </a:r>
          </a:p>
        </p:txBody>
      </p:sp>
      <p:sp>
        <p:nvSpPr>
          <p:cNvPr id="3" name="Content Placeholder 2"/>
          <p:cNvSpPr>
            <a:spLocks noGrp="1"/>
          </p:cNvSpPr>
          <p:nvPr>
            <p:ph idx="1"/>
          </p:nvPr>
        </p:nvSpPr>
        <p:spPr>
          <a:xfrm>
            <a:off x="982638" y="1801504"/>
            <a:ext cx="9812741" cy="4636716"/>
          </a:xfrm>
        </p:spPr>
        <p:txBody>
          <a:bodyPr>
            <a:normAutofit/>
          </a:bodyPr>
          <a:lstStyle/>
          <a:p>
            <a:r>
              <a:rPr lang="en-CA" sz="2400" dirty="0"/>
              <a:t>This  research  was  supported  by  the  Social  Sciences  and  Humanities  Research  Council  of  Canada  through the  Building  Migrant  Resilience  in  Cities  Partnership</a:t>
            </a:r>
          </a:p>
          <a:p>
            <a:pPr lvl="1"/>
            <a:r>
              <a:rPr lang="en-CA" sz="2000" i="1" dirty="0"/>
              <a:t>Preston, V. PI, </a:t>
            </a:r>
            <a:r>
              <a:rPr lang="en-CA" sz="2000" i="1" dirty="0" err="1"/>
              <a:t>Belkhodja</a:t>
            </a:r>
            <a:r>
              <a:rPr lang="en-CA" sz="2000" i="1" dirty="0"/>
              <a:t>, C., Gabriel, C., </a:t>
            </a:r>
            <a:r>
              <a:rPr lang="en-CA" sz="2000" i="1" dirty="0" err="1"/>
              <a:t>Lochhead</a:t>
            </a:r>
            <a:r>
              <a:rPr lang="en-CA" sz="2000" i="1" dirty="0"/>
              <a:t>, C., Douglas, D., Dyson, D., Zikic, J., Hennebry, J., Shields, J., Veronis, L., Hynie, M., Mandell, N., Bhuyan, R., Ghosh, S. and collaborators. Migration and Resilience in Urban Canada - Immigration et </a:t>
            </a:r>
            <a:r>
              <a:rPr lang="en-CA" sz="2000" i="1" dirty="0" err="1"/>
              <a:t>résilience</a:t>
            </a:r>
            <a:r>
              <a:rPr lang="en-CA" sz="2000" i="1" dirty="0"/>
              <a:t> en milieu </a:t>
            </a:r>
            <a:r>
              <a:rPr lang="en-CA" sz="2000" i="1" dirty="0" err="1"/>
              <a:t>urbain</a:t>
            </a:r>
            <a:r>
              <a:rPr lang="en-CA" sz="2000" i="1" dirty="0"/>
              <a:t> (BMRC-IMRU): Discovering Strengths and Building Capacity, Partnership Grant. Social Sciences and Humanities Research Council of Canada, SSHRC#896-2016-1004, $2,499,525, 2016-2021.</a:t>
            </a:r>
          </a:p>
          <a:p>
            <a:r>
              <a:rPr lang="en-CA" sz="2400" dirty="0"/>
              <a:t>We thank our community partners, research participants &amp; research teams</a:t>
            </a:r>
          </a:p>
          <a:p>
            <a:r>
              <a:rPr lang="en-CA" sz="2400" dirty="0"/>
              <a:t>For more information on the project: </a:t>
            </a:r>
            <a:r>
              <a:rPr lang="en-CA" sz="2400" dirty="0">
                <a:hlinkClick r:id="rId3"/>
              </a:rPr>
              <a:t>http://bmrc-irmu.info.yorku.ca/</a:t>
            </a:r>
            <a:r>
              <a:rPr lang="en-CA" sz="2400" dirty="0"/>
              <a:t> </a:t>
            </a:r>
            <a:endParaRPr lang="en-CA" sz="2400" i="1" dirty="0"/>
          </a:p>
          <a:p>
            <a:endParaRPr lang="en-CA" sz="2400" dirty="0"/>
          </a:p>
        </p:txBody>
      </p:sp>
      <p:pic>
        <p:nvPicPr>
          <p:cNvPr id="6" name="Picture 2" descr="http://bmrc-irmu.info.yorku.ca/files/2017/05/cropped-Screen-Shot-2017-05-16-at-10.06.41-1-e1494927487224-129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9437" y="3488691"/>
            <a:ext cx="12287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661" y="6319643"/>
            <a:ext cx="9186672" cy="384048"/>
          </a:xfrm>
          <a:prstGeom prst="rect">
            <a:avLst/>
          </a:prstGeom>
        </p:spPr>
      </p:pic>
    </p:spTree>
    <p:extLst>
      <p:ext uri="{BB962C8B-B14F-4D97-AF65-F5344CB8AC3E}">
        <p14:creationId xmlns:p14="http://schemas.microsoft.com/office/powerpoint/2010/main" val="18872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D5E7-22FC-2147-89D1-B12F3F80F3F6}"/>
              </a:ext>
            </a:extLst>
          </p:cNvPr>
          <p:cNvSpPr>
            <a:spLocks noGrp="1"/>
          </p:cNvSpPr>
          <p:nvPr>
            <p:ph type="title"/>
          </p:nvPr>
        </p:nvSpPr>
        <p:spPr>
          <a:xfrm>
            <a:off x="212942" y="206619"/>
            <a:ext cx="5642735" cy="6422405"/>
          </a:xfrm>
        </p:spPr>
        <p:txBody>
          <a:bodyPr>
            <a:normAutofit/>
          </a:bodyPr>
          <a:lstStyle/>
          <a:p>
            <a:pPr algn="ctr"/>
            <a:r>
              <a:rPr lang="en-CA" sz="4900" b="1" dirty="0">
                <a:solidFill>
                  <a:srgbClr val="00B0F0"/>
                </a:solidFill>
              </a:rPr>
              <a:t>Upcoming Webinar:</a:t>
            </a:r>
            <a:br>
              <a:rPr lang="en-CA" b="1" dirty="0"/>
            </a:br>
            <a:r>
              <a:rPr lang="en-CA" b="1" i="1" dirty="0"/>
              <a:t>Ottawa, is there a problem? International student numbers, job experiences and pathways to permanent residence</a:t>
            </a:r>
            <a:br>
              <a:rPr lang="en-CA" b="1" dirty="0"/>
            </a:br>
            <a:r>
              <a:rPr lang="en-CA" dirty="0">
                <a:latin typeface="+mn-lt"/>
              </a:rPr>
              <a:t>March 9, 1:30-3:00 PM</a:t>
            </a:r>
            <a:br>
              <a:rPr lang="en-CA" dirty="0">
                <a:latin typeface="+mn-lt"/>
              </a:rPr>
            </a:br>
            <a:r>
              <a:rPr lang="en-CA" sz="4000" dirty="0">
                <a:latin typeface="+mn-lt"/>
              </a:rPr>
              <a:t>Contact:</a:t>
            </a:r>
            <a:br>
              <a:rPr lang="en-CA" sz="4000" dirty="0">
                <a:latin typeface="+mn-lt"/>
              </a:rPr>
            </a:br>
            <a:r>
              <a:rPr lang="en-CA" sz="4000" dirty="0">
                <a:solidFill>
                  <a:srgbClr val="00B0F0"/>
                </a:solidFill>
                <a:latin typeface="+mn-lt"/>
              </a:rPr>
              <a:t>bmrcirmu@yorku.ca </a:t>
            </a:r>
            <a:endParaRPr lang="en-CA" dirty="0">
              <a:solidFill>
                <a:srgbClr val="00B0F0"/>
              </a:solidFill>
              <a:latin typeface="+mn-lt"/>
            </a:endParaRPr>
          </a:p>
        </p:txBody>
      </p:sp>
      <p:pic>
        <p:nvPicPr>
          <p:cNvPr id="5" name="Content Placeholder 4">
            <a:extLst>
              <a:ext uri="{FF2B5EF4-FFF2-40B4-BE49-F238E27FC236}">
                <a16:creationId xmlns:a16="http://schemas.microsoft.com/office/drawing/2014/main" id="{377E7AA1-DEB3-B54D-AB10-9B177A9C6B0A}"/>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194267" y="570608"/>
            <a:ext cx="4543812" cy="6058417"/>
          </a:xfrm>
        </p:spPr>
      </p:pic>
    </p:spTree>
    <p:extLst>
      <p:ext uri="{BB962C8B-B14F-4D97-AF65-F5344CB8AC3E}">
        <p14:creationId xmlns:p14="http://schemas.microsoft.com/office/powerpoint/2010/main" val="304283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International Students in Canada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9604020"/>
              </p:ext>
            </p:extLst>
          </p:nvPr>
        </p:nvGraphicFramePr>
        <p:xfrm>
          <a:off x="4818164" y="1737350"/>
          <a:ext cx="6535636" cy="4704656"/>
        </p:xfrm>
        <a:graphic>
          <a:graphicData uri="http://schemas.openxmlformats.org/drawingml/2006/table">
            <a:tbl>
              <a:tblPr/>
              <a:tblGrid>
                <a:gridCol w="1633909">
                  <a:extLst>
                    <a:ext uri="{9D8B030D-6E8A-4147-A177-3AD203B41FA5}">
                      <a16:colId xmlns:a16="http://schemas.microsoft.com/office/drawing/2014/main" val="3252515860"/>
                    </a:ext>
                  </a:extLst>
                </a:gridCol>
                <a:gridCol w="1633909">
                  <a:extLst>
                    <a:ext uri="{9D8B030D-6E8A-4147-A177-3AD203B41FA5}">
                      <a16:colId xmlns:a16="http://schemas.microsoft.com/office/drawing/2014/main" val="2790193021"/>
                    </a:ext>
                  </a:extLst>
                </a:gridCol>
                <a:gridCol w="1633909">
                  <a:extLst>
                    <a:ext uri="{9D8B030D-6E8A-4147-A177-3AD203B41FA5}">
                      <a16:colId xmlns:a16="http://schemas.microsoft.com/office/drawing/2014/main" val="1559382110"/>
                    </a:ext>
                  </a:extLst>
                </a:gridCol>
                <a:gridCol w="1633909">
                  <a:extLst>
                    <a:ext uri="{9D8B030D-6E8A-4147-A177-3AD203B41FA5}">
                      <a16:colId xmlns:a16="http://schemas.microsoft.com/office/drawing/2014/main" val="1226287061"/>
                    </a:ext>
                  </a:extLst>
                </a:gridCol>
              </a:tblGrid>
              <a:tr h="655884">
                <a:tc>
                  <a:txBody>
                    <a:bodyPr/>
                    <a:lstStyle/>
                    <a:p>
                      <a:pPr algn="ctr" fontAlgn="ctr"/>
                      <a:r>
                        <a:rPr lang="en-CA" sz="1700" b="1">
                          <a:effectLst/>
                        </a:rPr>
                        <a:t>Rank</a:t>
                      </a:r>
                      <a:endParaRPr lang="en-CA" sz="1700">
                        <a:effectLst/>
                      </a:endParaRP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b="1">
                          <a:effectLst/>
                        </a:rPr>
                        <a:t>Country of Citizenship</a:t>
                      </a:r>
                      <a:endParaRPr lang="en-CA" sz="1700">
                        <a:effectLst/>
                      </a:endParaRP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b="1">
                          <a:effectLst/>
                        </a:rPr>
                        <a:t>2018</a:t>
                      </a:r>
                      <a:endParaRPr lang="en-CA" sz="1700">
                        <a:effectLst/>
                      </a:endParaRP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b="1">
                          <a:effectLst/>
                        </a:rPr>
                        <a:t>2019</a:t>
                      </a:r>
                      <a:endParaRPr lang="en-CA" sz="1700">
                        <a:effectLst/>
                      </a:endParaRP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7967818"/>
                  </a:ext>
                </a:extLst>
              </a:tr>
              <a:tr h="351812">
                <a:tc>
                  <a:txBody>
                    <a:bodyPr/>
                    <a:lstStyle/>
                    <a:p>
                      <a:pPr algn="ctr" fontAlgn="ctr"/>
                      <a:r>
                        <a:rPr lang="en-CA" sz="1700">
                          <a:effectLst/>
                        </a:rPr>
                        <a:t>1</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India</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171730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219855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10018940"/>
                  </a:ext>
                </a:extLst>
              </a:tr>
              <a:tr h="351812">
                <a:tc>
                  <a:txBody>
                    <a:bodyPr/>
                    <a:lstStyle/>
                    <a:p>
                      <a:pPr algn="ctr" fontAlgn="ctr"/>
                      <a:r>
                        <a:rPr lang="en-CA" sz="1700">
                          <a:effectLst/>
                        </a:rPr>
                        <a:t>2</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dirty="0">
                          <a:effectLst/>
                        </a:rPr>
                        <a:t>China</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141995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141400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47318206"/>
                  </a:ext>
                </a:extLst>
              </a:tr>
              <a:tr h="351812">
                <a:tc>
                  <a:txBody>
                    <a:bodyPr/>
                    <a:lstStyle/>
                    <a:p>
                      <a:pPr algn="ctr" fontAlgn="ctr"/>
                      <a:r>
                        <a:rPr lang="en-CA" sz="1700">
                          <a:effectLst/>
                        </a:rPr>
                        <a:t>3</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South Korea</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24070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24180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746309755"/>
                  </a:ext>
                </a:extLst>
              </a:tr>
              <a:tr h="351812">
                <a:tc>
                  <a:txBody>
                    <a:bodyPr/>
                    <a:lstStyle/>
                    <a:p>
                      <a:pPr algn="ctr" fontAlgn="ctr"/>
                      <a:r>
                        <a:rPr lang="en-CA" sz="1700">
                          <a:effectLst/>
                        </a:rPr>
                        <a:t>4</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France</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22540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24045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55494086"/>
                  </a:ext>
                </a:extLst>
              </a:tr>
              <a:tr h="351812">
                <a:tc>
                  <a:txBody>
                    <a:bodyPr/>
                    <a:lstStyle/>
                    <a:p>
                      <a:pPr algn="ctr" fontAlgn="ctr"/>
                      <a:r>
                        <a:rPr lang="en-CA" sz="1700">
                          <a:effectLst/>
                        </a:rPr>
                        <a:t>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Vietnam</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20185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21595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616745490"/>
                  </a:ext>
                </a:extLst>
              </a:tr>
              <a:tr h="867542">
                <a:tc>
                  <a:txBody>
                    <a:bodyPr/>
                    <a:lstStyle/>
                    <a:p>
                      <a:pPr algn="ctr" fontAlgn="ctr"/>
                      <a:r>
                        <a:rPr lang="en-CA" sz="1700">
                          <a:effectLst/>
                        </a:rPr>
                        <a:t>6</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United States of America</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14440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15015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43359180"/>
                  </a:ext>
                </a:extLst>
              </a:tr>
              <a:tr h="351812">
                <a:tc>
                  <a:txBody>
                    <a:bodyPr/>
                    <a:lstStyle/>
                    <a:p>
                      <a:pPr algn="ctr" fontAlgn="ctr"/>
                      <a:r>
                        <a:rPr lang="en-CA" sz="1700">
                          <a:effectLst/>
                        </a:rPr>
                        <a:t>7</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Iran</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10535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14745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987922824"/>
                  </a:ext>
                </a:extLst>
              </a:tr>
              <a:tr h="351812">
                <a:tc>
                  <a:txBody>
                    <a:bodyPr/>
                    <a:lstStyle/>
                    <a:p>
                      <a:pPr algn="ctr" fontAlgn="ctr"/>
                      <a:r>
                        <a:rPr lang="en-CA" sz="1700">
                          <a:effectLst/>
                        </a:rPr>
                        <a:t>8</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Brazil</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13770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14560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53625908"/>
                  </a:ext>
                </a:extLst>
              </a:tr>
              <a:tr h="351812">
                <a:tc>
                  <a:txBody>
                    <a:bodyPr/>
                    <a:lstStyle/>
                    <a:p>
                      <a:pPr algn="ctr" fontAlgn="ctr"/>
                      <a:r>
                        <a:rPr lang="en-CA" sz="1700">
                          <a:effectLst/>
                        </a:rPr>
                        <a:t>9</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Nigeria</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11190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ctr" fontAlgn="ctr"/>
                      <a:r>
                        <a:rPr lang="en-CA" sz="1700">
                          <a:effectLst/>
                        </a:rPr>
                        <a:t>11985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510721646"/>
                  </a:ext>
                </a:extLst>
              </a:tr>
              <a:tr h="351812">
                <a:tc>
                  <a:txBody>
                    <a:bodyPr/>
                    <a:lstStyle/>
                    <a:p>
                      <a:pPr algn="ctr" fontAlgn="ctr"/>
                      <a:r>
                        <a:rPr lang="en-CA" sz="1700">
                          <a:effectLst/>
                        </a:rPr>
                        <a:t>10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Mexico</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a:effectLst/>
                        </a:rPr>
                        <a:t>7805</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CA" sz="1700" dirty="0">
                          <a:effectLst/>
                        </a:rPr>
                        <a:t>8710</a:t>
                      </a:r>
                    </a:p>
                  </a:txBody>
                  <a:tcPr marL="47195" marR="47195" marT="47195" marB="47195"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1011657"/>
                  </a:ext>
                </a:extLst>
              </a:tr>
            </a:tbl>
          </a:graphicData>
        </a:graphic>
      </p:graphicFrame>
      <p:sp>
        <p:nvSpPr>
          <p:cNvPr id="4" name="Rectangle 3"/>
          <p:cNvSpPr/>
          <p:nvPr/>
        </p:nvSpPr>
        <p:spPr>
          <a:xfrm>
            <a:off x="1984005" y="6488668"/>
            <a:ext cx="8703046" cy="369332"/>
          </a:xfrm>
          <a:prstGeom prst="rect">
            <a:avLst/>
          </a:prstGeom>
        </p:spPr>
        <p:txBody>
          <a:bodyPr wrap="square">
            <a:spAutoFit/>
          </a:bodyPr>
          <a:lstStyle/>
          <a:p>
            <a:r>
              <a:rPr lang="en-CA" dirty="0"/>
              <a:t>Source: https://open.canada.ca/data/en/dataset/90115b00-f9b8-49e8-afa3-b4cff8facaee</a:t>
            </a:r>
          </a:p>
        </p:txBody>
      </p:sp>
      <p:sp>
        <p:nvSpPr>
          <p:cNvPr id="3" name="TextBox 2">
            <a:extLst>
              <a:ext uri="{FF2B5EF4-FFF2-40B4-BE49-F238E27FC236}">
                <a16:creationId xmlns:a16="http://schemas.microsoft.com/office/drawing/2014/main" id="{B62014FB-4AAF-4AC4-AE4A-5D195C86BC62}"/>
              </a:ext>
            </a:extLst>
          </p:cNvPr>
          <p:cNvSpPr txBox="1"/>
          <p:nvPr/>
        </p:nvSpPr>
        <p:spPr>
          <a:xfrm>
            <a:off x="523142" y="1797941"/>
            <a:ext cx="4044462"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642,480 international students in Canada as of December 31, 2019</a:t>
            </a:r>
          </a:p>
          <a:p>
            <a:pPr marL="457200" indent="-457200">
              <a:buFont typeface="Wingdings" panose="05000000000000000000" pitchFamily="2" charset="2"/>
              <a:buChar char="Ø"/>
            </a:pPr>
            <a:r>
              <a:rPr lang="en-CA" sz="2800" dirty="0"/>
              <a:t>India is the top sending country, over 34%</a:t>
            </a:r>
            <a:br>
              <a:rPr lang="en-US" sz="2800" dirty="0"/>
            </a:br>
            <a:endParaRPr lang="en-CA" sz="2800" dirty="0"/>
          </a:p>
        </p:txBody>
      </p:sp>
    </p:spTree>
    <p:extLst>
      <p:ext uri="{BB962C8B-B14F-4D97-AF65-F5344CB8AC3E}">
        <p14:creationId xmlns:p14="http://schemas.microsoft.com/office/powerpoint/2010/main" val="269671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60034"/>
            <a:ext cx="10882745" cy="1307169"/>
          </a:xfrm>
        </p:spPr>
        <p:txBody>
          <a:bodyPr>
            <a:normAutofit/>
          </a:bodyPr>
          <a:lstStyle/>
          <a:p>
            <a:r>
              <a:rPr lang="en-US" sz="4000" dirty="0"/>
              <a:t>Subject areas studied 2009 – 2020</a:t>
            </a:r>
            <a:br>
              <a:rPr lang="en-US" sz="4000" dirty="0"/>
            </a:br>
            <a:r>
              <a:rPr lang="en-US" sz="4000" dirty="0"/>
              <a:t>International students (Total and India)</a:t>
            </a:r>
            <a:endParaRPr lang="en-CA"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5612852"/>
              </p:ext>
            </p:extLst>
          </p:nvPr>
        </p:nvGraphicFramePr>
        <p:xfrm>
          <a:off x="544955" y="1243669"/>
          <a:ext cx="11194480" cy="4978401"/>
        </p:xfrm>
        <a:graphic>
          <a:graphicData uri="http://schemas.openxmlformats.org/drawingml/2006/table">
            <a:tbl>
              <a:tblPr/>
              <a:tblGrid>
                <a:gridCol w="4291451">
                  <a:extLst>
                    <a:ext uri="{9D8B030D-6E8A-4147-A177-3AD203B41FA5}">
                      <a16:colId xmlns:a16="http://schemas.microsoft.com/office/drawing/2014/main" val="539395556"/>
                    </a:ext>
                  </a:extLst>
                </a:gridCol>
                <a:gridCol w="677598">
                  <a:extLst>
                    <a:ext uri="{9D8B030D-6E8A-4147-A177-3AD203B41FA5}">
                      <a16:colId xmlns:a16="http://schemas.microsoft.com/office/drawing/2014/main" val="1023353682"/>
                    </a:ext>
                  </a:extLst>
                </a:gridCol>
                <a:gridCol w="677598">
                  <a:extLst>
                    <a:ext uri="{9D8B030D-6E8A-4147-A177-3AD203B41FA5}">
                      <a16:colId xmlns:a16="http://schemas.microsoft.com/office/drawing/2014/main" val="3007689164"/>
                    </a:ext>
                  </a:extLst>
                </a:gridCol>
                <a:gridCol w="677598">
                  <a:extLst>
                    <a:ext uri="{9D8B030D-6E8A-4147-A177-3AD203B41FA5}">
                      <a16:colId xmlns:a16="http://schemas.microsoft.com/office/drawing/2014/main" val="535080378"/>
                    </a:ext>
                  </a:extLst>
                </a:gridCol>
                <a:gridCol w="677598">
                  <a:extLst>
                    <a:ext uri="{9D8B030D-6E8A-4147-A177-3AD203B41FA5}">
                      <a16:colId xmlns:a16="http://schemas.microsoft.com/office/drawing/2014/main" val="2687721080"/>
                    </a:ext>
                  </a:extLst>
                </a:gridCol>
                <a:gridCol w="677598">
                  <a:extLst>
                    <a:ext uri="{9D8B030D-6E8A-4147-A177-3AD203B41FA5}">
                      <a16:colId xmlns:a16="http://schemas.microsoft.com/office/drawing/2014/main" val="1486322648"/>
                    </a:ext>
                  </a:extLst>
                </a:gridCol>
                <a:gridCol w="677598">
                  <a:extLst>
                    <a:ext uri="{9D8B030D-6E8A-4147-A177-3AD203B41FA5}">
                      <a16:colId xmlns:a16="http://schemas.microsoft.com/office/drawing/2014/main" val="3599569716"/>
                    </a:ext>
                  </a:extLst>
                </a:gridCol>
                <a:gridCol w="804647">
                  <a:extLst>
                    <a:ext uri="{9D8B030D-6E8A-4147-A177-3AD203B41FA5}">
                      <a16:colId xmlns:a16="http://schemas.microsoft.com/office/drawing/2014/main" val="1502078678"/>
                    </a:ext>
                  </a:extLst>
                </a:gridCol>
                <a:gridCol w="677598">
                  <a:extLst>
                    <a:ext uri="{9D8B030D-6E8A-4147-A177-3AD203B41FA5}">
                      <a16:colId xmlns:a16="http://schemas.microsoft.com/office/drawing/2014/main" val="2536417255"/>
                    </a:ext>
                  </a:extLst>
                </a:gridCol>
                <a:gridCol w="677598">
                  <a:extLst>
                    <a:ext uri="{9D8B030D-6E8A-4147-A177-3AD203B41FA5}">
                      <a16:colId xmlns:a16="http://schemas.microsoft.com/office/drawing/2014/main" val="2859525410"/>
                    </a:ext>
                  </a:extLst>
                </a:gridCol>
                <a:gridCol w="677598">
                  <a:extLst>
                    <a:ext uri="{9D8B030D-6E8A-4147-A177-3AD203B41FA5}">
                      <a16:colId xmlns:a16="http://schemas.microsoft.com/office/drawing/2014/main" val="4144266679"/>
                    </a:ext>
                  </a:extLst>
                </a:gridCol>
              </a:tblGrid>
              <a:tr h="218087">
                <a:tc gridSpan="11">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57072215"/>
                  </a:ext>
                </a:extLst>
              </a:tr>
              <a:tr h="398574">
                <a:tc>
                  <a:txBody>
                    <a:bodyPr/>
                    <a:lstStyle/>
                    <a:p>
                      <a:pPr algn="l" fontAlgn="b"/>
                      <a:r>
                        <a:rPr lang="en-CA" sz="1000" b="1" i="0" u="none" strike="noStrike">
                          <a:solidFill>
                            <a:srgbClr val="000000"/>
                          </a:solidFill>
                          <a:effectLst/>
                          <a:latin typeface="Calibri" panose="020F0502020204030204" pitchFamily="34" charset="0"/>
                        </a:rPr>
                        <a:t>Area of Study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000" b="1" i="0" u="none" strike="noStrike" dirty="0">
                          <a:solidFill>
                            <a:srgbClr val="000000"/>
                          </a:solidFill>
                          <a:effectLst/>
                          <a:latin typeface="Calibri" panose="020F050202020403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CA" sz="1000" b="1" i="0" u="none" strike="noStrike" dirty="0">
                          <a:solidFill>
                            <a:srgbClr val="000000"/>
                          </a:solidFill>
                          <a:effectLst/>
                          <a:latin typeface="Calibri" panose="020F0502020204030204" pitchFamily="34" charset="0"/>
                        </a:rPr>
                        <a:t>India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CA" sz="1000" b="1" i="0" u="none" strike="noStrike" dirty="0">
                          <a:solidFill>
                            <a:srgbClr val="000000"/>
                          </a:solidFill>
                          <a:effectLst/>
                          <a:latin typeface="Calibri" panose="020F0502020204030204" pitchFamily="34" charset="0"/>
                        </a:rPr>
                        <a:t>Percent</a:t>
                      </a:r>
                    </a:p>
                  </a:txBody>
                  <a:tcPr marL="0" marR="0" marT="0" marB="0" anchor="b">
                    <a:lnL>
                      <a:noFill/>
                    </a:lnL>
                    <a:lnR>
                      <a:noFill/>
                    </a:lnR>
                    <a:lnT>
                      <a:noFill/>
                    </a:lnT>
                    <a:lnB>
                      <a:noFill/>
                    </a:lnB>
                  </a:tcPr>
                </a:tc>
                <a:tc>
                  <a:txBody>
                    <a:bodyPr/>
                    <a:lstStyle/>
                    <a:p>
                      <a:pPr algn="l" fontAlgn="b"/>
                      <a:r>
                        <a:rPr lang="en-CA" sz="1000" b="1"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0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59268199"/>
                  </a:ext>
                </a:extLst>
              </a:tr>
              <a:tr h="218087">
                <a:tc>
                  <a:txBody>
                    <a:bodyPr/>
                    <a:lstStyle/>
                    <a:p>
                      <a:pPr algn="l" fontAlgn="b"/>
                      <a:r>
                        <a:rPr lang="en-US" sz="1000" b="1" i="0" u="none" strike="noStrike">
                          <a:solidFill>
                            <a:srgbClr val="000000"/>
                          </a:solidFill>
                          <a:effectLst/>
                          <a:latin typeface="Calibri" panose="020F0502020204030204" pitchFamily="34" charset="0"/>
                        </a:rPr>
                        <a:t>Agriculture, Agriculture Operations and Related Sciences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dirty="0">
                          <a:solidFill>
                            <a:srgbClr val="000000"/>
                          </a:solidFill>
                          <a:effectLst/>
                          <a:latin typeface="Calibri" panose="020F0502020204030204" pitchFamily="34" charset="0"/>
                        </a:rPr>
                        <a:t>3,539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809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22.86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1984569"/>
                  </a:ext>
                </a:extLst>
              </a:tr>
              <a:tr h="218087">
                <a:tc>
                  <a:txBody>
                    <a:bodyPr/>
                    <a:lstStyle/>
                    <a:p>
                      <a:pPr algn="l" fontAlgn="b"/>
                      <a:r>
                        <a:rPr lang="en-CA" sz="1000" b="1" i="0" u="none" strike="noStrike">
                          <a:solidFill>
                            <a:srgbClr val="000000"/>
                          </a:solidFill>
                          <a:effectLst/>
                          <a:latin typeface="Calibri" panose="020F0502020204030204" pitchFamily="34" charset="0"/>
                        </a:rPr>
                        <a:t>Architecture and Related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5,696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1,174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20.61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4597144"/>
                  </a:ext>
                </a:extLst>
              </a:tr>
              <a:tr h="218087">
                <a:tc>
                  <a:txBody>
                    <a:bodyPr/>
                    <a:lstStyle/>
                    <a:p>
                      <a:pPr algn="l" fontAlgn="b"/>
                      <a:r>
                        <a:rPr lang="en-CA" sz="1000" b="1" i="0" u="none" strike="noStrike">
                          <a:solidFill>
                            <a:srgbClr val="000000"/>
                          </a:solidFill>
                          <a:effectLst/>
                          <a:latin typeface="Calibri" panose="020F0502020204030204" pitchFamily="34" charset="0"/>
                        </a:rPr>
                        <a:t>Arts, Fine/Visual/Performing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38,568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3,970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10.29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64578035"/>
                  </a:ext>
                </a:extLst>
              </a:tr>
              <a:tr h="218087">
                <a:tc>
                  <a:txBody>
                    <a:bodyPr/>
                    <a:lstStyle/>
                    <a:p>
                      <a:pPr algn="l" fontAlgn="b"/>
                      <a:r>
                        <a:rPr lang="en-CA" sz="1000" b="1" i="0" u="none" strike="noStrike">
                          <a:solidFill>
                            <a:srgbClr val="000000"/>
                          </a:solidFill>
                          <a:effectLst/>
                          <a:latin typeface="Calibri" panose="020F0502020204030204" pitchFamily="34" charset="0"/>
                        </a:rPr>
                        <a:t>Arts/Humanities/Social Science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165,349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19,399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11.73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45570682"/>
                  </a:ext>
                </a:extLst>
              </a:tr>
              <a:tr h="218087">
                <a:tc>
                  <a:txBody>
                    <a:bodyPr/>
                    <a:lstStyle/>
                    <a:p>
                      <a:pPr algn="l" fontAlgn="b"/>
                      <a:r>
                        <a:rPr lang="en-CA" sz="1000" b="1" i="0" u="none" strike="noStrike">
                          <a:solidFill>
                            <a:srgbClr val="000000"/>
                          </a:solidFill>
                          <a:effectLst/>
                          <a:latin typeface="Calibri" panose="020F0502020204030204" pitchFamily="34" charset="0"/>
                        </a:rPr>
                        <a:t>Biological and Biomedical Sciences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9,262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1,466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15.83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330221"/>
                  </a:ext>
                </a:extLst>
              </a:tr>
              <a:tr h="218087">
                <a:tc>
                  <a:txBody>
                    <a:bodyPr/>
                    <a:lstStyle/>
                    <a:p>
                      <a:pPr algn="l" fontAlgn="b"/>
                      <a:r>
                        <a:rPr lang="en-US" sz="1000" b="1" i="0" u="none" strike="noStrike" dirty="0">
                          <a:solidFill>
                            <a:srgbClr val="000000"/>
                          </a:solidFill>
                          <a:effectLst/>
                          <a:latin typeface="Calibri" panose="020F0502020204030204" pitchFamily="34" charset="0"/>
                        </a:rPr>
                        <a:t>Business, Management, Marketing and Related Support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dirty="0">
                          <a:solidFill>
                            <a:srgbClr val="000000"/>
                          </a:solidFill>
                          <a:effectLst/>
                          <a:latin typeface="Calibri" panose="020F0502020204030204" pitchFamily="34" charset="0"/>
                        </a:rPr>
                        <a:t>75,530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dirty="0">
                          <a:solidFill>
                            <a:srgbClr val="000000"/>
                          </a:solidFill>
                          <a:effectLst/>
                          <a:latin typeface="Calibri" panose="020F0502020204030204" pitchFamily="34" charset="0"/>
                        </a:rPr>
                        <a:t>36,957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dirty="0">
                          <a:solidFill>
                            <a:srgbClr val="000000"/>
                          </a:solidFill>
                          <a:effectLst/>
                          <a:latin typeface="Calibri" panose="020F0502020204030204" pitchFamily="34" charset="0"/>
                        </a:rPr>
                        <a:t>48.93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355230"/>
                  </a:ext>
                </a:extLst>
              </a:tr>
              <a:tr h="218087">
                <a:tc>
                  <a:txBody>
                    <a:bodyPr/>
                    <a:lstStyle/>
                    <a:p>
                      <a:pPr algn="l" fontAlgn="b"/>
                      <a:r>
                        <a:rPr lang="en-CA" sz="1000" b="1" i="0" u="none" strike="noStrike" dirty="0">
                          <a:solidFill>
                            <a:srgbClr val="000000"/>
                          </a:solidFill>
                          <a:effectLst/>
                          <a:latin typeface="Calibri" panose="020F0502020204030204" pitchFamily="34" charset="0"/>
                        </a:rPr>
                        <a:t>Business/Commerce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292,474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107,871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36.88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67442479"/>
                  </a:ext>
                </a:extLst>
              </a:tr>
              <a:tr h="218087">
                <a:tc>
                  <a:txBody>
                    <a:bodyPr/>
                    <a:lstStyle/>
                    <a:p>
                      <a:pPr algn="l" fontAlgn="b"/>
                      <a:r>
                        <a:rPr lang="en-CA" sz="1000" b="1" i="0" u="none" strike="noStrike">
                          <a:solidFill>
                            <a:srgbClr val="000000"/>
                          </a:solidFill>
                          <a:effectLst/>
                          <a:latin typeface="Calibri" panose="020F0502020204030204" pitchFamily="34" charset="0"/>
                        </a:rPr>
                        <a:t>Computing/IT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155,369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80,696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51.94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91081116"/>
                  </a:ext>
                </a:extLst>
              </a:tr>
              <a:tr h="218087">
                <a:tc>
                  <a:txBody>
                    <a:bodyPr/>
                    <a:lstStyle/>
                    <a:p>
                      <a:pPr algn="l" fontAlgn="b"/>
                      <a:r>
                        <a:rPr lang="en-CA" sz="1000" b="1" i="0" u="none" strike="noStrike" dirty="0">
                          <a:solidFill>
                            <a:srgbClr val="000000"/>
                          </a:solidFill>
                          <a:effectLst/>
                          <a:latin typeface="Calibri" panose="020F0502020204030204" pitchFamily="34" charset="0"/>
                        </a:rPr>
                        <a:t>ESL/FSL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118,193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251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0.21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80401392"/>
                  </a:ext>
                </a:extLst>
              </a:tr>
              <a:tr h="218087">
                <a:tc>
                  <a:txBody>
                    <a:bodyPr/>
                    <a:lstStyle/>
                    <a:p>
                      <a:pPr algn="l" fontAlgn="b"/>
                      <a:r>
                        <a:rPr lang="en-CA" sz="1000" b="1" i="0" u="none" strike="noStrike">
                          <a:solidFill>
                            <a:srgbClr val="000000"/>
                          </a:solidFill>
                          <a:effectLst/>
                          <a:latin typeface="Calibri" panose="020F0502020204030204" pitchFamily="34" charset="0"/>
                        </a:rPr>
                        <a:t>Flight Training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7,787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986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12.66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7366876"/>
                  </a:ext>
                </a:extLst>
              </a:tr>
              <a:tr h="218087">
                <a:tc>
                  <a:txBody>
                    <a:bodyPr/>
                    <a:lstStyle/>
                    <a:p>
                      <a:pPr algn="l" fontAlgn="b"/>
                      <a:r>
                        <a:rPr lang="en-CA" sz="1000" b="1" i="0" u="none" strike="noStrike">
                          <a:solidFill>
                            <a:srgbClr val="000000"/>
                          </a:solidFill>
                          <a:effectLst/>
                          <a:latin typeface="Calibri" panose="020F0502020204030204" pitchFamily="34" charset="0"/>
                        </a:rPr>
                        <a:t>Hospitality/Tourism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56,228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18,375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32.68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70109799"/>
                  </a:ext>
                </a:extLst>
              </a:tr>
              <a:tr h="218087">
                <a:tc>
                  <a:txBody>
                    <a:bodyPr/>
                    <a:lstStyle/>
                    <a:p>
                      <a:pPr algn="l" fontAlgn="b"/>
                      <a:r>
                        <a:rPr lang="en-CA" sz="1000" b="1" i="0" u="none" strike="noStrike" dirty="0">
                          <a:solidFill>
                            <a:srgbClr val="000000"/>
                          </a:solidFill>
                          <a:effectLst/>
                          <a:latin typeface="Calibri" panose="020F0502020204030204" pitchFamily="34" charset="0"/>
                        </a:rPr>
                        <a:t>Law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9,164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1,700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18.55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03713349"/>
                  </a:ext>
                </a:extLst>
              </a:tr>
              <a:tr h="218087">
                <a:tc>
                  <a:txBody>
                    <a:bodyPr/>
                    <a:lstStyle/>
                    <a:p>
                      <a:pPr algn="l" fontAlgn="b"/>
                      <a:r>
                        <a:rPr lang="en-CA" sz="1000" b="1" i="0" u="none" strike="noStrike">
                          <a:solidFill>
                            <a:srgbClr val="000000"/>
                          </a:solidFill>
                          <a:effectLst/>
                          <a:latin typeface="Calibri" panose="020F0502020204030204" pitchFamily="34" charset="0"/>
                        </a:rPr>
                        <a:t>Medicine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5,056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765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15.13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47480042"/>
                  </a:ext>
                </a:extLst>
              </a:tr>
              <a:tr h="218087">
                <a:tc>
                  <a:txBody>
                    <a:bodyPr/>
                    <a:lstStyle/>
                    <a:p>
                      <a:pPr algn="l" fontAlgn="b"/>
                      <a:r>
                        <a:rPr lang="en-CA" sz="1000" b="1" i="0" u="none" strike="noStrike">
                          <a:solidFill>
                            <a:srgbClr val="000000"/>
                          </a:solidFill>
                          <a:effectLst/>
                          <a:latin typeface="Calibri" panose="020F0502020204030204" pitchFamily="34" charset="0"/>
                        </a:rPr>
                        <a:t>Other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273,706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60,613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22.15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07606505"/>
                  </a:ext>
                </a:extLst>
              </a:tr>
              <a:tr h="218087">
                <a:tc>
                  <a:txBody>
                    <a:bodyPr/>
                    <a:lstStyle/>
                    <a:p>
                      <a:pPr algn="l" fontAlgn="b"/>
                      <a:r>
                        <a:rPr lang="en-CA" sz="1000" b="1" i="0" u="none" strike="noStrike">
                          <a:solidFill>
                            <a:srgbClr val="000000"/>
                          </a:solidFill>
                          <a:effectLst/>
                          <a:latin typeface="Calibri" panose="020F0502020204030204" pitchFamily="34" charset="0"/>
                        </a:rPr>
                        <a:t>Science, Applied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153,765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54,840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35.66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07612992"/>
                  </a:ext>
                </a:extLst>
              </a:tr>
              <a:tr h="218087">
                <a:tc>
                  <a:txBody>
                    <a:bodyPr/>
                    <a:lstStyle/>
                    <a:p>
                      <a:pPr algn="l" fontAlgn="b"/>
                      <a:r>
                        <a:rPr lang="en-CA" sz="1000" b="1" i="0" u="none" strike="noStrike">
                          <a:solidFill>
                            <a:srgbClr val="000000"/>
                          </a:solidFill>
                          <a:effectLst/>
                          <a:latin typeface="Calibri" panose="020F0502020204030204" pitchFamily="34" charset="0"/>
                        </a:rPr>
                        <a:t>Sciences, General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79,246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19,193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24.22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35222957"/>
                  </a:ext>
                </a:extLst>
              </a:tr>
              <a:tr h="218087">
                <a:tc>
                  <a:txBody>
                    <a:bodyPr/>
                    <a:lstStyle/>
                    <a:p>
                      <a:pPr algn="l" fontAlgn="b"/>
                      <a:r>
                        <a:rPr lang="en-CA" sz="1000" b="1" i="0" u="none" strike="noStrike">
                          <a:solidFill>
                            <a:srgbClr val="000000"/>
                          </a:solidFill>
                          <a:effectLst/>
                          <a:latin typeface="Calibri" panose="020F0502020204030204" pitchFamily="34" charset="0"/>
                        </a:rPr>
                        <a:t>Sciences, Health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70,205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35,118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50.02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49262192"/>
                  </a:ext>
                </a:extLst>
              </a:tr>
              <a:tr h="218087">
                <a:tc>
                  <a:txBody>
                    <a:bodyPr/>
                    <a:lstStyle/>
                    <a:p>
                      <a:pPr algn="l" fontAlgn="b"/>
                      <a:r>
                        <a:rPr lang="en-CA" sz="1000" b="1" i="0" u="none" strike="noStrike">
                          <a:solidFill>
                            <a:srgbClr val="000000"/>
                          </a:solidFill>
                          <a:effectLst/>
                          <a:latin typeface="Calibri" panose="020F0502020204030204" pitchFamily="34" charset="0"/>
                        </a:rPr>
                        <a:t>Theology/Religious Studies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5,453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2.73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69778924"/>
                  </a:ext>
                </a:extLst>
              </a:tr>
              <a:tr h="218087">
                <a:tc>
                  <a:txBody>
                    <a:bodyPr/>
                    <a:lstStyle/>
                    <a:p>
                      <a:pPr algn="l" fontAlgn="b"/>
                      <a:r>
                        <a:rPr lang="en-CA" sz="1000" b="1" i="0" u="none" strike="noStrike">
                          <a:solidFill>
                            <a:srgbClr val="000000"/>
                          </a:solidFill>
                          <a:effectLst/>
                          <a:latin typeface="Calibri" panose="020F0502020204030204" pitchFamily="34" charset="0"/>
                        </a:rPr>
                        <a:t>Trades/Vocational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23,166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3,924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16.94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54376601"/>
                  </a:ext>
                </a:extLst>
              </a:tr>
              <a:tr h="218087">
                <a:tc>
                  <a:txBody>
                    <a:bodyPr/>
                    <a:lstStyle/>
                    <a:p>
                      <a:pPr algn="l" fontAlgn="b"/>
                      <a:r>
                        <a:rPr lang="en-CA" sz="1000" b="1" i="0" u="none" strike="noStrike" dirty="0">
                          <a:solidFill>
                            <a:srgbClr val="000000"/>
                          </a:solidFill>
                          <a:effectLst/>
                          <a:latin typeface="Calibri" panose="020F0502020204030204" pitchFamily="34" charset="0"/>
                        </a:rPr>
                        <a:t>Unspecified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1" i="0" u="none" strike="noStrike">
                          <a:solidFill>
                            <a:srgbClr val="000000"/>
                          </a:solidFill>
                          <a:effectLst/>
                          <a:latin typeface="Calibri" panose="020F0502020204030204" pitchFamily="34" charset="0"/>
                        </a:rPr>
                        <a:t>1,242,955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CA" sz="1000" b="0" i="0" u="none" strike="noStrike">
                          <a:solidFill>
                            <a:srgbClr val="000000"/>
                          </a:solidFill>
                          <a:effectLst/>
                          <a:latin typeface="Calibri" panose="020F0502020204030204" pitchFamily="34" charset="0"/>
                        </a:rPr>
                        <a:t>104,630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CA" sz="1100" b="0" i="0" u="none" strike="noStrike">
                          <a:solidFill>
                            <a:srgbClr val="000000"/>
                          </a:solidFill>
                          <a:effectLst/>
                          <a:latin typeface="Calibri" panose="020F0502020204030204" pitchFamily="34" charset="0"/>
                        </a:rPr>
                        <a:t>8.42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8961510"/>
                  </a:ext>
                </a:extLst>
              </a:tr>
            </a:tbl>
          </a:graphicData>
        </a:graphic>
      </p:graphicFrame>
      <p:sp>
        <p:nvSpPr>
          <p:cNvPr id="5" name="Rectangle 4"/>
          <p:cNvSpPr/>
          <p:nvPr/>
        </p:nvSpPr>
        <p:spPr>
          <a:xfrm>
            <a:off x="7891098" y="1813014"/>
            <a:ext cx="4226168" cy="2431435"/>
          </a:xfrm>
          <a:prstGeom prst="rect">
            <a:avLst/>
          </a:prstGeom>
        </p:spPr>
        <p:txBody>
          <a:bodyPr wrap="square">
            <a:spAutoFit/>
          </a:bodyPr>
          <a:lstStyle/>
          <a:p>
            <a:r>
              <a:rPr lang="en-US" sz="2400" dirty="0"/>
              <a:t>Number of Study Permits Issued (Including Extensions) between January 1, 2009 - April 30, 2020.</a:t>
            </a:r>
          </a:p>
          <a:p>
            <a:r>
              <a:rPr lang="en-US" sz="2000" dirty="0"/>
              <a:t>Broken Down by Year, Field of Study and Country of Citizenship (Data source: COGNOS (MBR) extracted as of June 11, 2020).</a:t>
            </a:r>
          </a:p>
        </p:txBody>
      </p:sp>
      <p:sp>
        <p:nvSpPr>
          <p:cNvPr id="6" name="Left Arrow 5"/>
          <p:cNvSpPr/>
          <p:nvPr/>
        </p:nvSpPr>
        <p:spPr>
          <a:xfrm>
            <a:off x="6922614" y="2885296"/>
            <a:ext cx="895281" cy="360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a:stretch>
            <a:fillRect/>
          </a:stretch>
        </p:blipFill>
        <p:spPr>
          <a:xfrm>
            <a:off x="6928195" y="3328266"/>
            <a:ext cx="914479" cy="396274"/>
          </a:xfrm>
          <a:prstGeom prst="rect">
            <a:avLst/>
          </a:prstGeom>
        </p:spPr>
      </p:pic>
      <p:pic>
        <p:nvPicPr>
          <p:cNvPr id="8" name="Picture 7"/>
          <p:cNvPicPr>
            <a:picLocks noChangeAspect="1"/>
          </p:cNvPicPr>
          <p:nvPr/>
        </p:nvPicPr>
        <p:blipFill>
          <a:blip r:embed="rId2"/>
          <a:stretch>
            <a:fillRect/>
          </a:stretch>
        </p:blipFill>
        <p:spPr>
          <a:xfrm>
            <a:off x="6928195" y="5289329"/>
            <a:ext cx="914479" cy="396274"/>
          </a:xfrm>
          <a:prstGeom prst="rect">
            <a:avLst/>
          </a:prstGeom>
        </p:spPr>
      </p:pic>
    </p:spTree>
    <p:extLst>
      <p:ext uri="{BB962C8B-B14F-4D97-AF65-F5344CB8AC3E}">
        <p14:creationId xmlns:p14="http://schemas.microsoft.com/office/powerpoint/2010/main" val="34690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5" y="681037"/>
            <a:ext cx="3940419" cy="2619148"/>
          </a:xfrm>
        </p:spPr>
        <p:txBody>
          <a:bodyPr>
            <a:normAutofit fontScale="90000"/>
          </a:bodyPr>
          <a:lstStyle/>
          <a:p>
            <a:r>
              <a:rPr lang="en-CA" sz="4000" dirty="0"/>
              <a:t>Pathway to PR (express entry) also focused on IT, and business and financial services.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86" t="13194" r="21425" b="5035"/>
          <a:stretch/>
        </p:blipFill>
        <p:spPr bwMode="auto">
          <a:xfrm>
            <a:off x="4624752" y="681037"/>
            <a:ext cx="7263645" cy="579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88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406"/>
            <a:ext cx="10515600" cy="1325563"/>
          </a:xfrm>
        </p:spPr>
        <p:txBody>
          <a:bodyPr>
            <a:normAutofit/>
          </a:bodyPr>
          <a:lstStyle/>
          <a:p>
            <a:r>
              <a:rPr lang="en-CA" sz="4000"/>
              <a:t>Express Entry invitations focused on those </a:t>
            </a:r>
            <a:r>
              <a:rPr lang="en-CA" sz="4000" b="1"/>
              <a:t>resident</a:t>
            </a:r>
            <a:r>
              <a:rPr lang="en-CA" sz="4000"/>
              <a:t> in Canada, or India or USA</a:t>
            </a:r>
            <a:endParaRPr lang="en-CA" sz="4000" dirty="0"/>
          </a:p>
        </p:txBody>
      </p:sp>
      <p:sp>
        <p:nvSpPr>
          <p:cNvPr id="3" name="Content Placeholder 2"/>
          <p:cNvSpPr>
            <a:spLocks noGrp="1"/>
          </p:cNvSpPr>
          <p:nvPr>
            <p:ph idx="1"/>
          </p:nvPr>
        </p:nvSpPr>
        <p:spPr/>
        <p:txBody>
          <a:bodyPr/>
          <a:lstStyle/>
          <a:p>
            <a:endParaRPr lang="en-CA"/>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53" t="13368" r="22117" b="21180"/>
          <a:stretch/>
        </p:blipFill>
        <p:spPr bwMode="auto">
          <a:xfrm>
            <a:off x="1813001" y="1556792"/>
            <a:ext cx="8565999" cy="494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9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365125"/>
            <a:ext cx="11009745" cy="1019663"/>
          </a:xfrm>
        </p:spPr>
        <p:txBody>
          <a:bodyPr>
            <a:normAutofit/>
          </a:bodyPr>
          <a:lstStyle/>
          <a:p>
            <a:r>
              <a:rPr lang="en-CA" sz="4000" dirty="0"/>
              <a:t>Majority of Express Entry are of Indian </a:t>
            </a:r>
            <a:r>
              <a:rPr lang="en-CA" sz="4000" b="1" dirty="0"/>
              <a:t>citizenship</a:t>
            </a:r>
          </a:p>
        </p:txBody>
      </p:sp>
      <p:sp>
        <p:nvSpPr>
          <p:cNvPr id="3" name="Content Placeholder 2"/>
          <p:cNvSpPr>
            <a:spLocks noGrp="1"/>
          </p:cNvSpPr>
          <p:nvPr>
            <p:ph idx="1"/>
          </p:nvPr>
        </p:nvSpPr>
        <p:spPr/>
        <p:txBody>
          <a:bodyPr/>
          <a:lstStyle/>
          <a:p>
            <a:endParaRPr lang="en-CA"/>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96" t="13368" r="21328" b="23091"/>
          <a:stretch/>
        </p:blipFill>
        <p:spPr bwMode="auto">
          <a:xfrm>
            <a:off x="1969201" y="1512831"/>
            <a:ext cx="8253599" cy="507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60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Two step immigration selection-risks &amp;rewards </a:t>
            </a:r>
            <a:endParaRPr lang="en-CA" sz="2200"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600"/>
              </a:spcBef>
            </a:pPr>
            <a:r>
              <a:rPr lang="en-US" dirty="0"/>
              <a:t>Indian international students are concentrated in subjects that are </a:t>
            </a:r>
            <a:r>
              <a:rPr lang="en-US" b="1" dirty="0"/>
              <a:t>in demand </a:t>
            </a:r>
            <a:r>
              <a:rPr lang="en-US" dirty="0"/>
              <a:t>in terms of invitation to apply through Express Entry- Business, Computing and IT.</a:t>
            </a:r>
            <a:endParaRPr lang="en-CA" dirty="0"/>
          </a:p>
          <a:p>
            <a:pPr>
              <a:lnSpc>
                <a:spcPct val="100000"/>
              </a:lnSpc>
              <a:spcBef>
                <a:spcPts val="600"/>
              </a:spcBef>
            </a:pPr>
            <a:r>
              <a:rPr lang="en-CA" b="1" dirty="0"/>
              <a:t>Rewards-</a:t>
            </a:r>
            <a:r>
              <a:rPr lang="en-CA" dirty="0"/>
              <a:t> Better labour market  integration, better job matching, better levels of income, addresses regional labour market shortages, </a:t>
            </a:r>
          </a:p>
          <a:p>
            <a:pPr>
              <a:lnSpc>
                <a:spcPct val="100000"/>
              </a:lnSpc>
              <a:spcBef>
                <a:spcPts val="600"/>
              </a:spcBef>
            </a:pPr>
            <a:r>
              <a:rPr lang="en-CA" b="1" dirty="0"/>
              <a:t>Risks</a:t>
            </a:r>
            <a:r>
              <a:rPr lang="en-CA" dirty="0"/>
              <a:t>- temporary migrant visas with work privileges are “privatized and uncapped”, but permanent visa allocation is ‘government-led and capped’ (Gregory, 2014). Uncapped temporary migration may become a means to an end (PR) </a:t>
            </a:r>
            <a:r>
              <a:rPr lang="en-CA" sz="2200" dirty="0"/>
              <a:t>(Hou, Picot, and Crossman 2020).</a:t>
            </a:r>
          </a:p>
          <a:p>
            <a:pPr>
              <a:lnSpc>
                <a:spcPct val="100000"/>
              </a:lnSpc>
              <a:spcBef>
                <a:spcPts val="600"/>
              </a:spcBef>
            </a:pPr>
            <a:r>
              <a:rPr lang="en-US" sz="3000" dirty="0"/>
              <a:t>Resilience at the level of system and policy may be challenged by the geographical and occupational concentration building in international student flows. </a:t>
            </a:r>
            <a:endParaRPr lang="en-CA" sz="3000" dirty="0"/>
          </a:p>
        </p:txBody>
      </p:sp>
    </p:spTree>
    <p:extLst>
      <p:ext uri="{BB962C8B-B14F-4D97-AF65-F5344CB8AC3E}">
        <p14:creationId xmlns:p14="http://schemas.microsoft.com/office/powerpoint/2010/main" val="2587286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2677</Words>
  <Application>Microsoft Office PowerPoint</Application>
  <PresentationFormat>Widescreen</PresentationFormat>
  <Paragraphs>315</Paragraphs>
  <Slides>31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Angsana New</vt:lpstr>
      <vt:lpstr>Arial</vt:lpstr>
      <vt:lpstr>BookAntiqua</vt:lpstr>
      <vt:lpstr>Calibri</vt:lpstr>
      <vt:lpstr>Calibri Light</vt:lpstr>
      <vt:lpstr>Georgia</vt:lpstr>
      <vt:lpstr>Helvetica Neue</vt:lpstr>
      <vt:lpstr>Times New Roman</vt:lpstr>
      <vt:lpstr>Wingdings</vt:lpstr>
      <vt:lpstr>Office Theme</vt:lpstr>
      <vt:lpstr>BUILDING RESILIENCE SYSTEMS TO SUPPORT INTERNATIONAL STUDENTS TO CANADA</vt:lpstr>
      <vt:lpstr>Indian international students in Canada: Migration trajectories, educational experience and economic outcomes</vt:lpstr>
      <vt:lpstr>Resilience</vt:lpstr>
      <vt:lpstr>International Students in Canada</vt:lpstr>
      <vt:lpstr>Subject areas studied 2009 – 2020 International students (Total and India)</vt:lpstr>
      <vt:lpstr>Pathway to PR (express entry) also focused on IT, and business and financial services.</vt:lpstr>
      <vt:lpstr>Express Entry invitations focused on those resident in Canada, or India or USA</vt:lpstr>
      <vt:lpstr>Majority of Express Entry are of Indian citizenship</vt:lpstr>
      <vt:lpstr>Two step immigration selection-risks &amp;rewards </vt:lpstr>
      <vt:lpstr> Investigating the Assemblages of Indian International Students  in GTA Colleges</vt:lpstr>
      <vt:lpstr>International students in Canada </vt:lpstr>
      <vt:lpstr>Why Study Colleges?</vt:lpstr>
      <vt:lpstr>RESEARCH</vt:lpstr>
      <vt:lpstr>PowerPoint Presentation</vt:lpstr>
      <vt:lpstr>PowerPoint Presentation</vt:lpstr>
      <vt:lpstr>Supporting a path to  post-education resilience  for Edu-immigrants</vt:lpstr>
      <vt:lpstr>Edu-immigrants</vt:lpstr>
      <vt:lpstr>Research Imperative</vt:lpstr>
      <vt:lpstr>Edu-immigrants: Needs and Supports</vt:lpstr>
      <vt:lpstr>Issues</vt:lpstr>
      <vt:lpstr>Service Gaps</vt:lpstr>
      <vt:lpstr>Solution: Cross-institutional Collaboration </vt:lpstr>
      <vt:lpstr>Entanglements of Canada’s Immigration and Official Language policies: Multilayered resilience</vt:lpstr>
      <vt:lpstr>Entanglements of Canadian policies</vt:lpstr>
      <vt:lpstr>Immigration and the vitality of Francophone communities &amp; institutions</vt:lpstr>
      <vt:lpstr>The University of Ottawa</vt:lpstr>
      <vt:lpstr>Context &amp; research objectives</vt:lpstr>
      <vt:lpstr>International students &amp; linguistic capital</vt:lpstr>
      <vt:lpstr>Multilayered resilience</vt:lpstr>
      <vt:lpstr>Acknowledgements </vt:lpstr>
      <vt:lpstr>Upcoming Webinar: Ottawa, is there a problem? International student numbers, job experiences and pathways to permanent residence March 9, 1:30-3:00 PM Contact: bmrcirmu@yorku.ca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SYSTEMS TO SUPPORT INTERNATIONAL STUDENTS TO CANADA</dc:title>
  <dc:creator>Sutama Ghosh</dc:creator>
  <cp:lastModifiedBy>Luisa Veronis</cp:lastModifiedBy>
  <cp:revision>33</cp:revision>
  <dcterms:created xsi:type="dcterms:W3CDTF">2021-02-24T21:06:32Z</dcterms:created>
  <dcterms:modified xsi:type="dcterms:W3CDTF">2021-03-04T17:17:44Z</dcterms:modified>
</cp:coreProperties>
</file>