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77" r:id="rId4"/>
    <p:sldId id="279" r:id="rId5"/>
    <p:sldId id="273" r:id="rId6"/>
    <p:sldId id="269" r:id="rId7"/>
    <p:sldId id="270" r:id="rId8"/>
    <p:sldId id="280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6" autoAdjust="0"/>
    <p:restoredTop sz="66689" autoAdjust="0"/>
  </p:normalViewPr>
  <p:slideViewPr>
    <p:cSldViewPr snapToGrid="0">
      <p:cViewPr varScale="1">
        <p:scale>
          <a:sx n="66" d="100"/>
          <a:sy n="66" d="100"/>
        </p:scale>
        <p:origin x="1722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9296AA-F7B4-4C00-8D03-A96E6424E3FA}" type="datetimeFigureOut">
              <a:rPr lang="en-CA" smtClean="0"/>
              <a:t>2019-11-28</a:t>
            </a:fld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2AA2DC-4CBC-4E0C-AC1F-F64BD90CB58F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26383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Academia arrogance – </a:t>
            </a:r>
          </a:p>
          <a:p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Urgency to link them to wider community network before they graduate</a:t>
            </a:r>
          </a:p>
          <a:p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are a benefit to Post Secondary Institution but they are coming for PR – Thinking needs to change about how we view them.  </a:t>
            </a:r>
          </a:p>
          <a:p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Financial benefit Vs </a:t>
            </a: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social obligation 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AA2DC-4CBC-4E0C-AC1F-F64BD90CB58F}" type="slidenum">
              <a:rPr lang="en-CA" smtClean="0"/>
              <a:t>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042911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Arial Narrow" panose="020B0606020202030204" pitchFamily="34" charset="0"/>
              </a:rPr>
              <a:t>employment will be easily accessed – Can work full time.  .  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AA2DC-4CBC-4E0C-AC1F-F64BD90CB58F}" type="slidenum">
              <a:rPr lang="en-CA" smtClean="0"/>
              <a:t>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98339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FCFA7-885A-4627-B015-47F3E15A1D27}" type="datetimeFigureOut">
              <a:rPr lang="en-CA" smtClean="0"/>
              <a:t>2019-11-28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72D35-250F-4AF7-B83C-9678BA5823AB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22716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FCFA7-885A-4627-B015-47F3E15A1D27}" type="datetimeFigureOut">
              <a:rPr lang="en-CA" smtClean="0"/>
              <a:t>2019-11-28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72D35-250F-4AF7-B83C-9678BA5823AB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07419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FCFA7-885A-4627-B015-47F3E15A1D27}" type="datetimeFigureOut">
              <a:rPr lang="en-CA" smtClean="0"/>
              <a:t>2019-11-28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72D35-250F-4AF7-B83C-9678BA5823AB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31818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FCFA7-885A-4627-B015-47F3E15A1D27}" type="datetimeFigureOut">
              <a:rPr lang="en-CA" smtClean="0"/>
              <a:t>2019-11-28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72D35-250F-4AF7-B83C-9678BA5823AB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77637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FCFA7-885A-4627-B015-47F3E15A1D27}" type="datetimeFigureOut">
              <a:rPr lang="en-CA" smtClean="0"/>
              <a:t>2019-11-28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72D35-250F-4AF7-B83C-9678BA5823AB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06618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FCFA7-885A-4627-B015-47F3E15A1D27}" type="datetimeFigureOut">
              <a:rPr lang="en-CA" smtClean="0"/>
              <a:t>2019-11-28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72D35-250F-4AF7-B83C-9678BA5823AB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93404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FCFA7-885A-4627-B015-47F3E15A1D27}" type="datetimeFigureOut">
              <a:rPr lang="en-CA" smtClean="0"/>
              <a:t>2019-11-28</a:t>
            </a:fld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72D35-250F-4AF7-B83C-9678BA5823AB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54518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FCFA7-885A-4627-B015-47F3E15A1D27}" type="datetimeFigureOut">
              <a:rPr lang="en-CA" smtClean="0"/>
              <a:t>2019-11-28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72D35-250F-4AF7-B83C-9678BA5823AB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6611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FCFA7-885A-4627-B015-47F3E15A1D27}" type="datetimeFigureOut">
              <a:rPr lang="en-CA" smtClean="0"/>
              <a:t>2019-11-28</a:t>
            </a:fld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72D35-250F-4AF7-B83C-9678BA5823AB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4564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FCFA7-885A-4627-B015-47F3E15A1D27}" type="datetimeFigureOut">
              <a:rPr lang="en-CA" smtClean="0"/>
              <a:t>2019-11-28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72D35-250F-4AF7-B83C-9678BA5823AB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13198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FCFA7-885A-4627-B015-47F3E15A1D27}" type="datetimeFigureOut">
              <a:rPr lang="en-CA" smtClean="0"/>
              <a:t>2019-11-28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72D35-250F-4AF7-B83C-9678BA5823AB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40492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AFCFA7-885A-4627-B015-47F3E15A1D27}" type="datetimeFigureOut">
              <a:rPr lang="en-CA" smtClean="0"/>
              <a:t>2019-11-28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372D35-250F-4AF7-B83C-9678BA5823AB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24718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nternationalstudentconnect.org/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2452" y="1058517"/>
            <a:ext cx="7772400" cy="3231667"/>
          </a:xfrm>
        </p:spPr>
        <p:txBody>
          <a:bodyPr>
            <a:noAutofit/>
          </a:bodyPr>
          <a:lstStyle/>
          <a:p>
            <a:pPr lvl="0" defTabSz="457200"/>
            <a:r>
              <a:rPr lang="en-US" sz="32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/>
            </a:r>
            <a:br>
              <a:rPr lang="en-US" sz="32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en-US" sz="32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INTERNATIONAL </a:t>
            </a:r>
            <a:br>
              <a:rPr lang="en-US" sz="32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en-US" sz="32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STUDENT CONNECT (ISC</a:t>
            </a:r>
            <a:r>
              <a:rPr lang="en-US" sz="3200" b="1" dirty="0" smtClean="0">
                <a:ln>
                  <a:solidFill>
                    <a:prstClr val="black"/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) </a:t>
            </a:r>
            <a:br>
              <a:rPr lang="en-US" sz="3200" b="1" dirty="0" smtClean="0">
                <a:ln>
                  <a:solidFill>
                    <a:prstClr val="black"/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en-US" sz="32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/>
            </a:r>
            <a:br>
              <a:rPr lang="en-US" sz="32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en-US" sz="32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ÉTUDIANTS INTERNATIONAUX </a:t>
            </a:r>
            <a:br>
              <a:rPr lang="en-US" sz="32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en-US" sz="32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SE CONNECTENT (EIC)</a:t>
            </a:r>
            <a:r>
              <a:rPr lang="en-US" sz="4800" dirty="0">
                <a:solidFill>
                  <a:prstClr val="black">
                    <a:lumMod val="85000"/>
                    <a:lumOff val="15000"/>
                  </a:prst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/>
            </a:r>
            <a:br>
              <a:rPr lang="en-US" sz="4800" dirty="0">
                <a:solidFill>
                  <a:prstClr val="black">
                    <a:lumMod val="85000"/>
                    <a:lumOff val="15000"/>
                  </a:prst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</a:br>
            <a:endParaRPr lang="en-CA" sz="4800" dirty="0"/>
          </a:p>
        </p:txBody>
      </p:sp>
    </p:spTree>
    <p:extLst>
      <p:ext uri="{BB962C8B-B14F-4D97-AF65-F5344CB8AC3E}">
        <p14:creationId xmlns:p14="http://schemas.microsoft.com/office/powerpoint/2010/main" val="2192559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0578" y="365126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CA" sz="3200" b="1" dirty="0" smtClean="0">
                <a:latin typeface="Arial Narrow" panose="020B0606020202030204" pitchFamily="34" charset="0"/>
              </a:rPr>
              <a:t>International Student Connect (ISC)</a:t>
            </a:r>
            <a:endParaRPr lang="en-CA" sz="3200" b="1" dirty="0"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4171" y="1910145"/>
            <a:ext cx="6641824" cy="32888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International Student Connect (ISC) is a bilingual pilot project managed by COSTI.</a:t>
            </a:r>
            <a:b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</a:b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The core purpose of the project is to 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identify, </a:t>
            </a:r>
            <a:r>
              <a:rPr lang="en-US" sz="2000" dirty="0" smtClean="0">
                <a:latin typeface="Arial Narrow" panose="020B0606020202030204" pitchFamily="34" charset="0"/>
              </a:rPr>
              <a:t>develop and implement 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an appropriate service response to the settlement needs of international students (IS) pursuing post-secondary education in Ontario. </a:t>
            </a:r>
            <a:r>
              <a:rPr lang="en-CA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The project is funded </a:t>
            </a:r>
            <a:r>
              <a:rPr lang="en-CA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by </a:t>
            </a:r>
            <a:r>
              <a:rPr lang="en-CA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the Government of Ontario.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en-US" sz="2000" dirty="0">
                <a:solidFill>
                  <a:prstClr val="black"/>
                </a:solidFill>
                <a:latin typeface="Arial Narrow" panose="020B0606020202030204" pitchFamily="34" charset="0"/>
              </a:rPr>
              <a:t/>
            </a:r>
            <a:br>
              <a:rPr lang="en-US" sz="2000" dirty="0">
                <a:solidFill>
                  <a:prstClr val="black"/>
                </a:solidFill>
                <a:latin typeface="Arial Narrow" panose="020B0606020202030204" pitchFamily="34" charset="0"/>
              </a:rPr>
            </a:br>
            <a:r>
              <a:rPr lang="en-US" sz="2000" dirty="0">
                <a:solidFill>
                  <a:prstClr val="black"/>
                </a:solidFill>
                <a:latin typeface="Arial Narrow" panose="020B0606020202030204" pitchFamily="34" charset="0"/>
              </a:rPr>
              <a:t>We currently work with </a:t>
            </a:r>
            <a:r>
              <a:rPr lang="en-US" sz="20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21</a:t>
            </a:r>
            <a:r>
              <a:rPr lang="en-US" sz="20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en-US" sz="2000" dirty="0">
                <a:solidFill>
                  <a:prstClr val="black"/>
                </a:solidFill>
                <a:latin typeface="Arial Narrow" panose="020B0606020202030204" pitchFamily="34" charset="0"/>
              </a:rPr>
              <a:t>educational institutions and </a:t>
            </a:r>
            <a:r>
              <a:rPr lang="en-US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16 </a:t>
            </a:r>
            <a:r>
              <a:rPr lang="en-US" sz="2000" dirty="0">
                <a:solidFill>
                  <a:prstClr val="black"/>
                </a:solidFill>
                <a:latin typeface="Arial Narrow" panose="020B0606020202030204" pitchFamily="34" charset="0"/>
              </a:rPr>
              <a:t>SDAs.</a:t>
            </a:r>
          </a:p>
          <a:p>
            <a:pPr marL="0" indent="0">
              <a:buNone/>
            </a:pPr>
            <a:endParaRPr lang="en-CA" dirty="0">
              <a:latin typeface="Arial Narrow" panose="020B0606020202030204" pitchFamily="34" charset="0"/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71559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0578" y="365126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CA" sz="3200" b="1" dirty="0" smtClean="0">
                <a:latin typeface="Arial Narrow" panose="020B0606020202030204" pitchFamily="34" charset="0"/>
              </a:rPr>
              <a:t>Evaluation Report Findings</a:t>
            </a:r>
            <a:endParaRPr lang="en-CA" sz="3200" b="1" dirty="0"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4171" y="1910145"/>
            <a:ext cx="6641824" cy="3288872"/>
          </a:xfrm>
        </p:spPr>
        <p:txBody>
          <a:bodyPr>
            <a:normAutofit fontScale="77500" lnSpcReduction="20000"/>
          </a:bodyPr>
          <a:lstStyle/>
          <a:p>
            <a:pPr lvl="1" indent="-342900">
              <a:lnSpc>
                <a:spcPct val="150000"/>
              </a:lnSpc>
              <a:spcBef>
                <a:spcPts val="750"/>
              </a:spcBef>
            </a:pPr>
            <a:r>
              <a:rPr lang="fr-CA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A </a:t>
            </a:r>
            <a:r>
              <a:rPr lang="fr-CA" dirty="0" err="1">
                <a:solidFill>
                  <a:prstClr val="black"/>
                </a:solidFill>
                <a:latin typeface="Arial Narrow" panose="020B0606020202030204" pitchFamily="34" charset="0"/>
              </a:rPr>
              <a:t>clear</a:t>
            </a:r>
            <a:r>
              <a:rPr lang="fr-CA" dirty="0">
                <a:solidFill>
                  <a:prstClr val="black"/>
                </a:solidFill>
                <a:latin typeface="Arial Narrow" panose="020B0606020202030204" pitchFamily="34" charset="0"/>
              </a:rPr>
              <a:t> and </a:t>
            </a:r>
            <a:r>
              <a:rPr lang="fr-CA" dirty="0" err="1">
                <a:solidFill>
                  <a:prstClr val="black"/>
                </a:solidFill>
                <a:latin typeface="Arial Narrow" panose="020B0606020202030204" pitchFamily="34" charset="0"/>
              </a:rPr>
              <a:t>significant</a:t>
            </a:r>
            <a:r>
              <a:rPr lang="fr-CA" dirty="0">
                <a:solidFill>
                  <a:prstClr val="black"/>
                </a:solidFill>
                <a:latin typeface="Arial Narrow" panose="020B0606020202030204" pitchFamily="34" charset="0"/>
              </a:rPr>
              <a:t> service gap </a:t>
            </a:r>
            <a:r>
              <a:rPr lang="fr-CA" dirty="0" err="1">
                <a:solidFill>
                  <a:prstClr val="black"/>
                </a:solidFill>
                <a:latin typeface="Arial Narrow" panose="020B0606020202030204" pitchFamily="34" charset="0"/>
              </a:rPr>
              <a:t>exists</a:t>
            </a:r>
            <a:r>
              <a:rPr lang="fr-CA" dirty="0">
                <a:solidFill>
                  <a:prstClr val="black"/>
                </a:solidFill>
                <a:latin typeface="Arial Narrow" panose="020B0606020202030204" pitchFamily="34" charset="0"/>
              </a:rPr>
              <a:t> in the IS population</a:t>
            </a:r>
          </a:p>
          <a:p>
            <a:pPr lvl="1" indent="-342900">
              <a:lnSpc>
                <a:spcPct val="150000"/>
              </a:lnSpc>
              <a:spcBef>
                <a:spcPts val="750"/>
              </a:spcBef>
            </a:pPr>
            <a:endParaRPr lang="fr-CA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lvl="1" indent="-342900">
              <a:spcBef>
                <a:spcPts val="750"/>
              </a:spcBef>
            </a:pPr>
            <a:r>
              <a:rPr lang="en-CA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Many </a:t>
            </a:r>
            <a:r>
              <a:rPr lang="en-CA" dirty="0">
                <a:solidFill>
                  <a:prstClr val="black"/>
                </a:solidFill>
                <a:latin typeface="Arial Narrow" panose="020B0606020202030204" pitchFamily="34" charset="0"/>
              </a:rPr>
              <a:t>ISOs at post-secondary institutions do not posses expertise in immigration and settlement matters</a:t>
            </a:r>
          </a:p>
          <a:p>
            <a:pPr lvl="1" indent="-342900">
              <a:spcBef>
                <a:spcPts val="750"/>
              </a:spcBef>
            </a:pPr>
            <a:endParaRPr lang="en-CA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lvl="1" indent="-342900">
              <a:lnSpc>
                <a:spcPct val="150000"/>
              </a:lnSpc>
              <a:spcBef>
                <a:spcPts val="750"/>
              </a:spcBef>
            </a:pPr>
            <a:r>
              <a:rPr lang="fr-CA" dirty="0" err="1">
                <a:solidFill>
                  <a:prstClr val="black"/>
                </a:solidFill>
                <a:latin typeface="Arial Narrow" panose="020B0606020202030204" pitchFamily="34" charset="0"/>
              </a:rPr>
              <a:t>Settlement</a:t>
            </a:r>
            <a:r>
              <a:rPr lang="fr-CA" dirty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fr-CA" dirty="0" err="1">
                <a:solidFill>
                  <a:prstClr val="black"/>
                </a:solidFill>
                <a:latin typeface="Arial Narrow" panose="020B0606020202030204" pitchFamily="34" charset="0"/>
              </a:rPr>
              <a:t>agencies</a:t>
            </a:r>
            <a:r>
              <a:rPr lang="fr-CA" dirty="0">
                <a:solidFill>
                  <a:prstClr val="black"/>
                </a:solidFill>
                <a:latin typeface="Arial Narrow" panose="020B0606020202030204" pitchFamily="34" charset="0"/>
              </a:rPr>
              <a:t> are not </a:t>
            </a:r>
            <a:r>
              <a:rPr lang="fr-CA" dirty="0" err="1">
                <a:solidFill>
                  <a:prstClr val="black"/>
                </a:solidFill>
                <a:latin typeface="Arial Narrow" panose="020B0606020202030204" pitchFamily="34" charset="0"/>
              </a:rPr>
              <a:t>funded</a:t>
            </a:r>
            <a:r>
              <a:rPr lang="fr-CA" dirty="0">
                <a:solidFill>
                  <a:prstClr val="black"/>
                </a:solidFill>
                <a:latin typeface="Arial Narrow" panose="020B0606020202030204" pitchFamily="34" charset="0"/>
              </a:rPr>
              <a:t> to support IS </a:t>
            </a:r>
          </a:p>
          <a:p>
            <a:pPr lvl="1" indent="-342900">
              <a:lnSpc>
                <a:spcPct val="150000"/>
              </a:lnSpc>
              <a:spcBef>
                <a:spcPts val="750"/>
              </a:spcBef>
            </a:pPr>
            <a:endParaRPr lang="fr-CA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lvl="1" indent="-342900">
              <a:spcBef>
                <a:spcPts val="750"/>
              </a:spcBef>
            </a:pPr>
            <a:r>
              <a:rPr lang="fr-CA" dirty="0" err="1">
                <a:solidFill>
                  <a:prstClr val="black"/>
                </a:solidFill>
                <a:latin typeface="Arial Narrow" panose="020B0606020202030204" pitchFamily="34" charset="0"/>
              </a:rPr>
              <a:t>Educational</a:t>
            </a:r>
            <a:r>
              <a:rPr lang="fr-CA" dirty="0">
                <a:solidFill>
                  <a:prstClr val="black"/>
                </a:solidFill>
                <a:latin typeface="Arial Narrow" panose="020B0606020202030204" pitchFamily="34" charset="0"/>
              </a:rPr>
              <a:t> institutions and the </a:t>
            </a:r>
            <a:r>
              <a:rPr lang="fr-CA" dirty="0" err="1">
                <a:solidFill>
                  <a:prstClr val="black"/>
                </a:solidFill>
                <a:latin typeface="Arial Narrow" panose="020B0606020202030204" pitchFamily="34" charset="0"/>
              </a:rPr>
              <a:t>settlement</a:t>
            </a:r>
            <a:r>
              <a:rPr lang="fr-CA" dirty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fr-CA" dirty="0" err="1">
                <a:solidFill>
                  <a:prstClr val="black"/>
                </a:solidFill>
                <a:latin typeface="Arial Narrow" panose="020B0606020202030204" pitchFamily="34" charset="0"/>
              </a:rPr>
              <a:t>sector</a:t>
            </a:r>
            <a:r>
              <a:rPr lang="fr-CA" dirty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fr-CA" dirty="0" err="1">
                <a:solidFill>
                  <a:prstClr val="black"/>
                </a:solidFill>
                <a:latin typeface="Arial Narrow" panose="020B0606020202030204" pitchFamily="34" charset="0"/>
              </a:rPr>
              <a:t>committed</a:t>
            </a:r>
            <a:r>
              <a:rPr lang="fr-CA" dirty="0">
                <a:solidFill>
                  <a:prstClr val="black"/>
                </a:solidFill>
                <a:latin typeface="Arial Narrow" panose="020B0606020202030204" pitchFamily="34" charset="0"/>
              </a:rPr>
              <a:t> to collaboration in support of international </a:t>
            </a:r>
            <a:r>
              <a:rPr lang="fr-CA" dirty="0" err="1">
                <a:solidFill>
                  <a:prstClr val="black"/>
                </a:solidFill>
                <a:latin typeface="Arial Narrow" panose="020B0606020202030204" pitchFamily="34" charset="0"/>
              </a:rPr>
              <a:t>students</a:t>
            </a:r>
            <a:r>
              <a:rPr lang="fr-CA" dirty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</a:p>
          <a:p>
            <a:pPr marL="0" indent="0">
              <a:buNone/>
            </a:pPr>
            <a:endParaRPr lang="en-CA" dirty="0">
              <a:latin typeface="Arial Narrow" panose="020B0606020202030204" pitchFamily="34" charset="0"/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73138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0578" y="365126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CA" sz="3200" b="1" dirty="0" smtClean="0">
                <a:latin typeface="Arial Narrow" panose="020B0606020202030204" pitchFamily="34" charset="0"/>
              </a:rPr>
              <a:t>Evaluation Report </a:t>
            </a:r>
            <a:r>
              <a:rPr lang="en-CA" sz="3200" b="1" dirty="0" err="1" smtClean="0">
                <a:latin typeface="Arial Narrow" panose="020B0606020202030204" pitchFamily="34" charset="0"/>
              </a:rPr>
              <a:t>Recomendations</a:t>
            </a:r>
            <a:endParaRPr lang="en-CA" sz="3200" b="1" dirty="0"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4171" y="1910145"/>
            <a:ext cx="6641824" cy="3288872"/>
          </a:xfrm>
        </p:spPr>
        <p:txBody>
          <a:bodyPr>
            <a:normAutofit/>
          </a:bodyPr>
          <a:lstStyle/>
          <a:p>
            <a:pPr lvl="1" indent="-342900">
              <a:lnSpc>
                <a:spcPct val="150000"/>
              </a:lnSpc>
              <a:spcBef>
                <a:spcPts val="750"/>
              </a:spcBef>
            </a:pPr>
            <a:r>
              <a:rPr lang="en-CA" sz="20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Connect </a:t>
            </a:r>
            <a:r>
              <a:rPr lang="en-CA" sz="2000" dirty="0">
                <a:solidFill>
                  <a:prstClr val="black"/>
                </a:solidFill>
                <a:latin typeface="Arial Narrow" panose="020B0606020202030204" pitchFamily="34" charset="0"/>
              </a:rPr>
              <a:t>IS with the wider settlement services and community</a:t>
            </a:r>
          </a:p>
          <a:p>
            <a:pPr lvl="1" indent="-342900">
              <a:lnSpc>
                <a:spcPct val="100000"/>
              </a:lnSpc>
              <a:spcBef>
                <a:spcPts val="750"/>
              </a:spcBef>
            </a:pPr>
            <a:r>
              <a:rPr lang="fr-CA" sz="2000" dirty="0" err="1">
                <a:latin typeface="Arial Narrow" panose="020B0606020202030204" pitchFamily="34" charset="0"/>
              </a:rPr>
              <a:t>Increase</a:t>
            </a:r>
            <a:r>
              <a:rPr lang="fr-CA" sz="2000" dirty="0">
                <a:latin typeface="Arial Narrow" panose="020B0606020202030204" pitchFamily="34" charset="0"/>
              </a:rPr>
              <a:t> </a:t>
            </a:r>
            <a:r>
              <a:rPr lang="fr-CA" sz="2000" dirty="0" err="1">
                <a:latin typeface="Arial Narrow" panose="020B0606020202030204" pitchFamily="34" charset="0"/>
              </a:rPr>
              <a:t>access</a:t>
            </a:r>
            <a:r>
              <a:rPr lang="fr-CA" sz="2000" dirty="0">
                <a:latin typeface="Arial Narrow" panose="020B0606020202030204" pitchFamily="34" charset="0"/>
              </a:rPr>
              <a:t> to online </a:t>
            </a:r>
            <a:r>
              <a:rPr lang="fr-CA" sz="2000" dirty="0" err="1" smtClean="0">
                <a:latin typeface="Arial Narrow" panose="020B0606020202030204" pitchFamily="34" charset="0"/>
              </a:rPr>
              <a:t>resources</a:t>
            </a:r>
            <a:r>
              <a:rPr lang="fr-CA" sz="2000" dirty="0" smtClean="0">
                <a:latin typeface="Arial Narrow" panose="020B0606020202030204" pitchFamily="34" charset="0"/>
              </a:rPr>
              <a:t> and t</a:t>
            </a:r>
            <a:r>
              <a:rPr lang="en-CA" sz="2000" dirty="0" err="1" smtClean="0">
                <a:latin typeface="Arial Narrow" panose="020B0606020202030204" pitchFamily="34" charset="0"/>
              </a:rPr>
              <a:t>ransfer</a:t>
            </a:r>
            <a:r>
              <a:rPr lang="en-CA" sz="2000" dirty="0" smtClean="0">
                <a:latin typeface="Arial Narrow" panose="020B0606020202030204" pitchFamily="34" charset="0"/>
              </a:rPr>
              <a:t> </a:t>
            </a:r>
            <a:r>
              <a:rPr lang="en-CA" sz="2000" dirty="0">
                <a:latin typeface="Arial Narrow" panose="020B0606020202030204" pitchFamily="34" charset="0"/>
              </a:rPr>
              <a:t>of information </a:t>
            </a:r>
            <a:r>
              <a:rPr lang="en-CA" sz="2000" dirty="0" smtClean="0">
                <a:latin typeface="Arial Narrow" panose="020B0606020202030204" pitchFamily="34" charset="0"/>
              </a:rPr>
              <a:t>- </a:t>
            </a:r>
            <a:r>
              <a:rPr lang="en-CA" sz="2000" dirty="0">
                <a:latin typeface="Arial Narrow" panose="020B0606020202030204" pitchFamily="34" charset="0"/>
              </a:rPr>
              <a:t>pre and post arrival webinars</a:t>
            </a:r>
          </a:p>
          <a:p>
            <a:pPr lvl="1" indent="-342900">
              <a:lnSpc>
                <a:spcPct val="150000"/>
              </a:lnSpc>
              <a:spcBef>
                <a:spcPts val="750"/>
              </a:spcBef>
            </a:pPr>
            <a:r>
              <a:rPr lang="fr-CA" sz="2000" dirty="0" err="1">
                <a:latin typeface="Arial Narrow" panose="020B0606020202030204" pitchFamily="34" charset="0"/>
              </a:rPr>
              <a:t>Provide</a:t>
            </a:r>
            <a:r>
              <a:rPr lang="fr-CA" sz="2000" dirty="0">
                <a:latin typeface="Arial Narrow" panose="020B0606020202030204" pitchFamily="34" charset="0"/>
              </a:rPr>
              <a:t> </a:t>
            </a:r>
            <a:r>
              <a:rPr lang="fr-CA" sz="2000" dirty="0" err="1">
                <a:latin typeface="Arial Narrow" panose="020B0606020202030204" pitchFamily="34" charset="0"/>
              </a:rPr>
              <a:t>tailored</a:t>
            </a:r>
            <a:r>
              <a:rPr lang="fr-CA" sz="2000" dirty="0">
                <a:latin typeface="Arial Narrow" panose="020B0606020202030204" pitchFamily="34" charset="0"/>
              </a:rPr>
              <a:t> and </a:t>
            </a:r>
            <a:r>
              <a:rPr lang="fr-CA" sz="2000" dirty="0" err="1">
                <a:latin typeface="Arial Narrow" panose="020B0606020202030204" pitchFamily="34" charset="0"/>
              </a:rPr>
              <a:t>practical</a:t>
            </a:r>
            <a:r>
              <a:rPr lang="fr-CA" sz="2000" dirty="0">
                <a:latin typeface="Arial Narrow" panose="020B0606020202030204" pitchFamily="34" charset="0"/>
              </a:rPr>
              <a:t> information </a:t>
            </a:r>
            <a:r>
              <a:rPr lang="fr-CA" sz="2000" dirty="0" err="1">
                <a:latin typeface="Arial Narrow" panose="020B0606020202030204" pitchFamily="34" charset="0"/>
              </a:rPr>
              <a:t>geared</a:t>
            </a:r>
            <a:r>
              <a:rPr lang="fr-CA" sz="2000" dirty="0">
                <a:latin typeface="Arial Narrow" panose="020B0606020202030204" pitchFamily="34" charset="0"/>
              </a:rPr>
              <a:t> to IS </a:t>
            </a:r>
            <a:r>
              <a:rPr lang="fr-CA" sz="2000" dirty="0" err="1" smtClean="0">
                <a:latin typeface="Arial Narrow" panose="020B0606020202030204" pitchFamily="34" charset="0"/>
              </a:rPr>
              <a:t>needs</a:t>
            </a:r>
            <a:endParaRPr lang="fr-CA" sz="2000" dirty="0">
              <a:latin typeface="Arial Narrow" panose="020B0606020202030204" pitchFamily="34" charset="0"/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3903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544" y="114319"/>
            <a:ext cx="2266079" cy="397745"/>
          </a:xfrm>
        </p:spPr>
        <p:txBody>
          <a:bodyPr>
            <a:noAutofit/>
          </a:bodyPr>
          <a:lstStyle/>
          <a:p>
            <a:pPr algn="ctr"/>
            <a:r>
              <a:rPr lang="en-CA" sz="1800" b="1" dirty="0" smtClean="0">
                <a:latin typeface="+mn-lt"/>
              </a:rPr>
              <a:t>Ontario</a:t>
            </a:r>
            <a:endParaRPr lang="en-CA" sz="1800" b="1" dirty="0"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8175" y="6439593"/>
            <a:ext cx="1961803" cy="282632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1097281" y="4425695"/>
            <a:ext cx="164591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CA" sz="1200" b="1" dirty="0">
                <a:solidFill>
                  <a:prstClr val="black"/>
                </a:solidFill>
                <a:latin typeface="Arial Narrow" panose="020B0606020202030204" pitchFamily="34" charset="0"/>
              </a:rPr>
              <a:t>West Region   </a:t>
            </a:r>
          </a:p>
          <a:p>
            <a:pPr marL="177800" indent="-177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fr-CA" sz="1200" dirty="0">
                <a:solidFill>
                  <a:prstClr val="black"/>
                </a:solidFill>
                <a:latin typeface="Arial Narrow" panose="020B0606020202030204" pitchFamily="34" charset="0"/>
              </a:rPr>
              <a:t>Mohawk </a:t>
            </a:r>
            <a:r>
              <a:rPr lang="fr-CA" sz="1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Collège </a:t>
            </a:r>
            <a:endParaRPr lang="fr-CA" sz="120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177800" indent="-177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fr-CA" sz="1200" dirty="0">
                <a:solidFill>
                  <a:prstClr val="black"/>
                </a:solidFill>
                <a:latin typeface="Arial Narrow" panose="020B0606020202030204" pitchFamily="34" charset="0"/>
              </a:rPr>
              <a:t>Niagara </a:t>
            </a:r>
            <a:r>
              <a:rPr lang="fr-CA" sz="1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Collège </a:t>
            </a:r>
            <a:endParaRPr lang="fr-CA" sz="120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177800" indent="-177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fr-CA" sz="1200" dirty="0">
                <a:solidFill>
                  <a:prstClr val="black"/>
                </a:solidFill>
                <a:latin typeface="Arial Narrow" panose="020B0606020202030204" pitchFamily="34" charset="0"/>
              </a:rPr>
              <a:t>University of Windsor </a:t>
            </a:r>
          </a:p>
          <a:p>
            <a:pPr marL="177800" indent="-177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fr-CA" sz="1200" dirty="0">
                <a:solidFill>
                  <a:prstClr val="black"/>
                </a:solidFill>
                <a:latin typeface="Arial Narrow" panose="020B0606020202030204" pitchFamily="34" charset="0"/>
              </a:rPr>
              <a:t>St. Clair </a:t>
            </a:r>
            <a:r>
              <a:rPr lang="fr-CA" sz="1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Collège</a:t>
            </a:r>
            <a:endParaRPr lang="fr-CA" sz="1200" dirty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1134728" y="3224783"/>
            <a:ext cx="16459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CA" sz="1200" b="1" dirty="0">
                <a:solidFill>
                  <a:prstClr val="black"/>
                </a:solidFill>
                <a:latin typeface="Arial Narrow" panose="020B0606020202030204" pitchFamily="34" charset="0"/>
              </a:rPr>
              <a:t>York and Simcoe 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CA" sz="1200" dirty="0">
                <a:solidFill>
                  <a:prstClr val="black"/>
                </a:solidFill>
                <a:latin typeface="Arial Narrow" panose="020B0606020202030204" pitchFamily="34" charset="0"/>
              </a:rPr>
              <a:t>Georgian College 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CA" sz="1200" dirty="0">
                <a:solidFill>
                  <a:prstClr val="black"/>
                </a:solidFill>
                <a:latin typeface="Arial Narrow" panose="020B0606020202030204" pitchFamily="34" charset="0"/>
              </a:rPr>
              <a:t>Lambton College</a:t>
            </a:r>
          </a:p>
          <a:p>
            <a:endParaRPr lang="en-CA" dirty="0"/>
          </a:p>
        </p:txBody>
      </p:sp>
      <p:sp>
        <p:nvSpPr>
          <p:cNvPr id="6" name="TextBox 5"/>
          <p:cNvSpPr txBox="1"/>
          <p:nvPr/>
        </p:nvSpPr>
        <p:spPr>
          <a:xfrm>
            <a:off x="5503818" y="3622175"/>
            <a:ext cx="16459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CA" sz="1200" b="1" dirty="0">
                <a:solidFill>
                  <a:prstClr val="black"/>
                </a:solidFill>
                <a:latin typeface="Arial Narrow" panose="020B0606020202030204" pitchFamily="34" charset="0"/>
              </a:rPr>
              <a:t>Peel and Halton      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CA" sz="1200" dirty="0">
                <a:solidFill>
                  <a:prstClr val="black"/>
                </a:solidFill>
                <a:latin typeface="Arial Narrow" panose="020B0606020202030204" pitchFamily="34" charset="0"/>
              </a:rPr>
              <a:t>Sheridan College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CA" sz="1200" dirty="0">
                <a:solidFill>
                  <a:prstClr val="black"/>
                </a:solidFill>
                <a:latin typeface="Arial Narrow" panose="020B0606020202030204" pitchFamily="34" charset="0"/>
              </a:rPr>
              <a:t>Lambton College </a:t>
            </a:r>
          </a:p>
          <a:p>
            <a:endParaRPr lang="en-CA" dirty="0"/>
          </a:p>
        </p:txBody>
      </p:sp>
      <p:sp>
        <p:nvSpPr>
          <p:cNvPr id="7" name="TextBox 6"/>
          <p:cNvSpPr txBox="1"/>
          <p:nvPr/>
        </p:nvSpPr>
        <p:spPr>
          <a:xfrm>
            <a:off x="5907026" y="4545505"/>
            <a:ext cx="164591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CA" sz="1200" b="1" dirty="0">
                <a:solidFill>
                  <a:prstClr val="black"/>
                </a:solidFill>
                <a:latin typeface="Arial Narrow" panose="020B0606020202030204" pitchFamily="34" charset="0"/>
              </a:rPr>
              <a:t>Toronto </a:t>
            </a:r>
            <a:r>
              <a:rPr lang="fr-CA" sz="1600" b="1" dirty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fr-CA" sz="1600" dirty="0">
                <a:solidFill>
                  <a:srgbClr val="C00000"/>
                </a:solidFill>
                <a:latin typeface="Arial Narrow" panose="020B0606020202030204" pitchFamily="34" charset="0"/>
              </a:rPr>
              <a:t> </a:t>
            </a:r>
            <a:r>
              <a:rPr lang="fr-CA" sz="1050" dirty="0">
                <a:solidFill>
                  <a:srgbClr val="C00000"/>
                </a:solidFill>
                <a:latin typeface="Arial Narrow" panose="020B0606020202030204" pitchFamily="34" charset="0"/>
              </a:rPr>
              <a:t>   </a:t>
            </a:r>
            <a:r>
              <a:rPr lang="fr-CA" sz="1200" dirty="0">
                <a:solidFill>
                  <a:prstClr val="black"/>
                </a:solidFill>
                <a:latin typeface="Arial Narrow" panose="020B0606020202030204" pitchFamily="34" charset="0"/>
              </a:rPr>
              <a:t>          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CA" sz="1200" dirty="0">
                <a:solidFill>
                  <a:prstClr val="black"/>
                </a:solidFill>
                <a:latin typeface="Arial Narrow" panose="020B0606020202030204" pitchFamily="34" charset="0"/>
              </a:rPr>
              <a:t>York University 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CA" sz="1200" dirty="0">
                <a:solidFill>
                  <a:prstClr val="black"/>
                </a:solidFill>
                <a:latin typeface="Arial Narrow" panose="020B0606020202030204" pitchFamily="34" charset="0"/>
              </a:rPr>
              <a:t>Seneca College </a:t>
            </a:r>
            <a:endParaRPr lang="fr-CA" sz="120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CA" sz="1200" dirty="0">
                <a:solidFill>
                  <a:prstClr val="black"/>
                </a:solidFill>
                <a:latin typeface="Arial Narrow" panose="020B0606020202030204" pitchFamily="34" charset="0"/>
              </a:rPr>
              <a:t>Humber College 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CA" sz="1200" dirty="0">
                <a:solidFill>
                  <a:prstClr val="black"/>
                </a:solidFill>
                <a:latin typeface="Arial Narrow" panose="020B0606020202030204" pitchFamily="34" charset="0"/>
              </a:rPr>
              <a:t>Lambton college 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CA" sz="1200" dirty="0">
                <a:solidFill>
                  <a:prstClr val="black"/>
                </a:solidFill>
                <a:latin typeface="Arial Narrow" panose="020B0606020202030204" pitchFamily="34" charset="0"/>
              </a:rPr>
              <a:t>Glendon College 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CA" sz="1200" dirty="0">
                <a:solidFill>
                  <a:prstClr val="black"/>
                </a:solidFill>
                <a:latin typeface="Arial Narrow" panose="020B0606020202030204" pitchFamily="34" charset="0"/>
              </a:rPr>
              <a:t>Centennial College </a:t>
            </a:r>
            <a:endParaRPr lang="fr-CA" sz="120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CA" sz="1200" dirty="0">
                <a:solidFill>
                  <a:prstClr val="black"/>
                </a:solidFill>
                <a:latin typeface="Arial Narrow" panose="020B0606020202030204" pitchFamily="34" charset="0"/>
              </a:rPr>
              <a:t>University of Toronto 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fr-CA" sz="1200" dirty="0">
                <a:solidFill>
                  <a:prstClr val="black"/>
                </a:solidFill>
                <a:latin typeface="Arial Narrow" panose="020B0606020202030204" pitchFamily="34" charset="0"/>
              </a:rPr>
              <a:t>George Brown </a:t>
            </a:r>
            <a:r>
              <a:rPr lang="fr-CA" sz="1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Collège </a:t>
            </a:r>
            <a:endParaRPr lang="en-CA" sz="120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endParaRPr lang="en-CA" dirty="0"/>
          </a:p>
        </p:txBody>
      </p:sp>
      <p:sp>
        <p:nvSpPr>
          <p:cNvPr id="8" name="TextBox 7"/>
          <p:cNvSpPr txBox="1"/>
          <p:nvPr/>
        </p:nvSpPr>
        <p:spPr>
          <a:xfrm>
            <a:off x="6635932" y="2202814"/>
            <a:ext cx="2508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CA" sz="1200" b="1" dirty="0">
                <a:solidFill>
                  <a:prstClr val="black"/>
                </a:solidFill>
                <a:latin typeface="Arial Narrow" panose="020B0606020202030204" pitchFamily="34" charset="0"/>
              </a:rPr>
              <a:t>East Region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prstClr val="black"/>
                </a:solidFill>
                <a:latin typeface="Arial Narrow" panose="020B0606020202030204" pitchFamily="34" charset="0"/>
              </a:rPr>
              <a:t>University of Ottawa </a:t>
            </a:r>
            <a:r>
              <a:rPr lang="fr-FR" sz="1200" dirty="0">
                <a:solidFill>
                  <a:srgbClr val="0070C0"/>
                </a:solidFill>
                <a:latin typeface="Arial Narrow" panose="020B0606020202030204" pitchFamily="34" charset="0"/>
              </a:rPr>
              <a:t>(</a:t>
            </a:r>
            <a:r>
              <a:rPr lang="fr-FR" sz="12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French)</a:t>
            </a:r>
            <a:endParaRPr lang="en-CA" dirty="0">
              <a:latin typeface="Arial Narrow" panose="020B0606020202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95069" y="313191"/>
            <a:ext cx="25080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CA" sz="1200" b="1" dirty="0">
                <a:solidFill>
                  <a:prstClr val="black"/>
                </a:solidFill>
                <a:latin typeface="Arial Narrow" panose="020B0606020202030204" pitchFamily="34" charset="0"/>
              </a:rPr>
              <a:t>North Region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CA" sz="1200" dirty="0">
                <a:solidFill>
                  <a:prstClr val="black"/>
                </a:solidFill>
                <a:latin typeface="Arial Narrow" panose="020B0606020202030204" pitchFamily="34" charset="0"/>
              </a:rPr>
              <a:t>Sault College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CA" sz="1200" dirty="0">
                <a:solidFill>
                  <a:prstClr val="black"/>
                </a:solidFill>
                <a:latin typeface="Arial Narrow" panose="020B0606020202030204" pitchFamily="34" charset="0"/>
              </a:rPr>
              <a:t>Algoma University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CA" sz="1200" dirty="0">
                <a:solidFill>
                  <a:prstClr val="black"/>
                </a:solidFill>
                <a:latin typeface="Arial Narrow" panose="020B0606020202030204" pitchFamily="34" charset="0"/>
              </a:rPr>
              <a:t>Lakehead University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CA" sz="1200" dirty="0">
                <a:solidFill>
                  <a:prstClr val="black"/>
                </a:solidFill>
                <a:latin typeface="Arial Narrow" panose="020B0606020202030204" pitchFamily="34" charset="0"/>
              </a:rPr>
              <a:t>Confederation College</a:t>
            </a:r>
          </a:p>
        </p:txBody>
      </p:sp>
    </p:spTree>
    <p:extLst>
      <p:ext uri="{BB962C8B-B14F-4D97-AF65-F5344CB8AC3E}">
        <p14:creationId xmlns:p14="http://schemas.microsoft.com/office/powerpoint/2010/main" val="125274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0517" y="365126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CA" sz="2800" dirty="0" smtClean="0">
                <a:latin typeface="Arial Rounded MT Bold" panose="020F0704030504030204" pitchFamily="34" charset="0"/>
              </a:rPr>
              <a:t>Topics Covered</a:t>
            </a:r>
            <a:endParaRPr lang="en-CA" sz="2800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370" y="1443024"/>
            <a:ext cx="3704810" cy="2756314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2000" b="1" u="sng" dirty="0">
                <a:latin typeface="Arial Narrow" panose="020B0606020202030204" pitchFamily="34" charset="0"/>
                <a:cs typeface="Arial" panose="020B0604020202020204" pitchFamily="34" charset="0"/>
              </a:rPr>
              <a:t>In-Person 20+</a:t>
            </a:r>
          </a:p>
          <a:p>
            <a:pPr marL="285750" indent="-285750">
              <a:lnSpc>
                <a:spcPct val="120000"/>
              </a:lnSpc>
            </a:pPr>
            <a:r>
              <a:rPr lang="en-US" sz="2000" dirty="0">
                <a:latin typeface="Arial Narrow" panose="020B0606020202030204" pitchFamily="34" charset="0"/>
                <a:cs typeface="Arial" panose="020B0604020202020204" pitchFamily="34" charset="0"/>
              </a:rPr>
              <a:t>Banking and credit</a:t>
            </a:r>
          </a:p>
          <a:p>
            <a:pPr marL="285750" indent="-285750">
              <a:lnSpc>
                <a:spcPct val="120000"/>
              </a:lnSpc>
            </a:pPr>
            <a:r>
              <a:rPr lang="en-US" sz="2000" dirty="0">
                <a:latin typeface="Arial Narrow" panose="020B0606020202030204" pitchFamily="34" charset="0"/>
                <a:cs typeface="Arial" panose="020B0604020202020204" pitchFamily="34" charset="0"/>
              </a:rPr>
              <a:t>Finding a place to live</a:t>
            </a:r>
          </a:p>
          <a:p>
            <a:pPr marL="285750" indent="-285750">
              <a:lnSpc>
                <a:spcPct val="120000"/>
              </a:lnSpc>
            </a:pPr>
            <a:r>
              <a:rPr lang="en-US" sz="2000" dirty="0">
                <a:latin typeface="Arial Narrow" panose="020B0606020202030204" pitchFamily="34" charset="0"/>
                <a:cs typeface="Arial" panose="020B0604020202020204" pitchFamily="34" charset="0"/>
              </a:rPr>
              <a:t>Immigration pathways </a:t>
            </a:r>
          </a:p>
          <a:p>
            <a:pPr marL="285750" indent="-285750">
              <a:lnSpc>
                <a:spcPct val="120000"/>
              </a:lnSpc>
            </a:pPr>
            <a:r>
              <a:rPr lang="en-US" sz="2000" dirty="0">
                <a:latin typeface="Arial Narrow" panose="020B0606020202030204" pitchFamily="34" charset="0"/>
                <a:cs typeface="Arial" panose="020B0604020202020204" pitchFamily="34" charset="0"/>
              </a:rPr>
              <a:t>Filing income taxes </a:t>
            </a:r>
          </a:p>
          <a:p>
            <a:pPr marL="285750" indent="-285750">
              <a:lnSpc>
                <a:spcPct val="120000"/>
              </a:lnSpc>
            </a:pPr>
            <a:r>
              <a:rPr lang="en-US" sz="2000" dirty="0">
                <a:latin typeface="Arial Narrow" panose="020B0606020202030204" pitchFamily="34" charset="0"/>
                <a:cs typeface="Arial" panose="020B0604020202020204" pitchFamily="34" charset="0"/>
              </a:rPr>
              <a:t>Employment/Legal rights </a:t>
            </a:r>
          </a:p>
          <a:p>
            <a:endParaRPr lang="en-CA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139251" y="1385468"/>
            <a:ext cx="3795918" cy="311909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2200" b="1" u="sng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Webinars 25+</a:t>
            </a:r>
          </a:p>
          <a:p>
            <a:pPr marL="285750" indent="-285750">
              <a:lnSpc>
                <a:spcPct val="120000"/>
              </a:lnSpc>
            </a:pPr>
            <a:r>
              <a:rPr lang="en-US" sz="2200" dirty="0">
                <a:latin typeface="Arial Narrow" panose="020B0606020202030204" pitchFamily="34" charset="0"/>
                <a:cs typeface="Arial" panose="020B0604020202020204" pitchFamily="34" charset="0"/>
              </a:rPr>
              <a:t>Finding a place to live </a:t>
            </a:r>
          </a:p>
          <a:p>
            <a:pPr marL="285750" indent="-285750">
              <a:lnSpc>
                <a:spcPct val="120000"/>
              </a:lnSpc>
            </a:pPr>
            <a:r>
              <a:rPr lang="en-US" sz="2200" dirty="0">
                <a:latin typeface="Arial Narrow" panose="020B0606020202030204" pitchFamily="34" charset="0"/>
                <a:cs typeface="Arial" panose="020B0604020202020204" pitchFamily="34" charset="0"/>
              </a:rPr>
              <a:t>Immigration pathways </a:t>
            </a:r>
          </a:p>
          <a:p>
            <a:pPr marL="285750" indent="-285750">
              <a:lnSpc>
                <a:spcPct val="120000"/>
              </a:lnSpc>
            </a:pPr>
            <a:r>
              <a:rPr lang="en-US" sz="2200" dirty="0">
                <a:latin typeface="Arial Narrow" panose="020B0606020202030204" pitchFamily="34" charset="0"/>
                <a:cs typeface="Arial" panose="020B0604020202020204" pitchFamily="34" charset="0"/>
              </a:rPr>
              <a:t>Supporting IS spouses</a:t>
            </a:r>
          </a:p>
          <a:p>
            <a:pPr marL="285750" indent="-285750">
              <a:lnSpc>
                <a:spcPct val="120000"/>
              </a:lnSpc>
            </a:pPr>
            <a:r>
              <a:rPr lang="en-US" sz="2200" dirty="0">
                <a:latin typeface="Arial Narrow" panose="020B0606020202030204" pitchFamily="34" charset="0"/>
                <a:cs typeface="Arial" panose="020B0604020202020204" pitchFamily="34" charset="0"/>
              </a:rPr>
              <a:t>Filing income taxes in Canada</a:t>
            </a:r>
          </a:p>
          <a:p>
            <a:pPr marL="285750" indent="-285750">
              <a:lnSpc>
                <a:spcPct val="120000"/>
              </a:lnSpc>
            </a:pPr>
            <a:r>
              <a:rPr lang="en-US" sz="2200" dirty="0">
                <a:latin typeface="Arial Narrow" panose="020B0606020202030204" pitchFamily="34" charset="0"/>
                <a:cs typeface="Arial" panose="020B0604020202020204" pitchFamily="34" charset="0"/>
              </a:rPr>
              <a:t>Labor market and employment</a:t>
            </a:r>
          </a:p>
          <a:p>
            <a:pPr marL="285750" indent="-285750">
              <a:lnSpc>
                <a:spcPct val="120000"/>
              </a:lnSpc>
            </a:pPr>
            <a:r>
              <a:rPr lang="en-US" sz="2200" dirty="0">
                <a:latin typeface="Arial Narrow" panose="020B0606020202030204" pitchFamily="34" charset="0"/>
                <a:cs typeface="Arial" panose="020B0604020202020204" pitchFamily="34" charset="0"/>
              </a:rPr>
              <a:t>Applying for </a:t>
            </a:r>
            <a:r>
              <a:rPr lang="en-US" sz="22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PGWP</a:t>
            </a:r>
            <a:endParaRPr lang="en-US" sz="22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1787370" y="4436348"/>
            <a:ext cx="662812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Services &amp; Resources focused on:</a:t>
            </a:r>
          </a:p>
          <a:p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Accompanying family 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members and graduating 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International Students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87859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0517" y="365126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CA" sz="3200" dirty="0" smtClean="0">
                <a:latin typeface="Arial Narrow" panose="020B0606020202030204" pitchFamily="34" charset="0"/>
              </a:rPr>
              <a:t>Challenges </a:t>
            </a:r>
            <a:endParaRPr lang="en-CA" sz="3200" dirty="0"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5342" y="1920045"/>
            <a:ext cx="6522554" cy="2999823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200" dirty="0" smtClean="0">
                <a:latin typeface="Arial Narrow" panose="020B0606020202030204" pitchFamily="34" charset="0"/>
              </a:rPr>
              <a:t>International Students:</a:t>
            </a:r>
          </a:p>
          <a:p>
            <a:pPr>
              <a:lnSpc>
                <a:spcPct val="100000"/>
              </a:lnSpc>
            </a:pPr>
            <a:r>
              <a:rPr lang="en-US" sz="2200" dirty="0" smtClean="0">
                <a:latin typeface="Arial Narrow" panose="020B0606020202030204" pitchFamily="34" charset="0"/>
              </a:rPr>
              <a:t>Financial </a:t>
            </a:r>
            <a:r>
              <a:rPr lang="en-US" sz="2200" dirty="0">
                <a:latin typeface="Arial Narrow" panose="020B0606020202030204" pitchFamily="34" charset="0"/>
              </a:rPr>
              <a:t>constraints </a:t>
            </a:r>
            <a:endParaRPr lang="en-US" sz="2200" dirty="0" smtClean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2200" dirty="0" smtClean="0">
                <a:latin typeface="Arial Narrow" panose="020B0606020202030204" pitchFamily="34" charset="0"/>
              </a:rPr>
              <a:t>Limited employment opportunities </a:t>
            </a:r>
          </a:p>
          <a:p>
            <a:pPr>
              <a:lnSpc>
                <a:spcPct val="100000"/>
              </a:lnSpc>
            </a:pPr>
            <a:r>
              <a:rPr lang="en-US" sz="2200" dirty="0" smtClean="0">
                <a:latin typeface="Arial Narrow" panose="020B0606020202030204" pitchFamily="34" charset="0"/>
              </a:rPr>
              <a:t>Lack of clarity on pre-departure information</a:t>
            </a:r>
          </a:p>
          <a:p>
            <a:pPr>
              <a:lnSpc>
                <a:spcPct val="100000"/>
              </a:lnSpc>
            </a:pPr>
            <a:r>
              <a:rPr lang="en-US" sz="2200" dirty="0" smtClean="0">
                <a:latin typeface="Arial Narrow" panose="020B0606020202030204" pitchFamily="34" charset="0"/>
              </a:rPr>
              <a:t>Wellness, mental health and settlement support &amp; social networks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200" dirty="0" smtClean="0">
              <a:latin typeface="Arial Narrow" panose="020B060602020203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200" dirty="0" smtClean="0">
                <a:latin typeface="Arial Narrow" panose="020B0606020202030204" pitchFamily="34" charset="0"/>
              </a:rPr>
              <a:t>International Student Connect</a:t>
            </a:r>
          </a:p>
          <a:p>
            <a:pPr>
              <a:lnSpc>
                <a:spcPct val="100000"/>
              </a:lnSpc>
            </a:pPr>
            <a:r>
              <a:rPr lang="en-US" sz="2200" dirty="0" smtClean="0">
                <a:latin typeface="Arial Narrow" panose="020B0606020202030204" pitchFamily="34" charset="0"/>
              </a:rPr>
              <a:t>Promotion of services and resources</a:t>
            </a:r>
          </a:p>
          <a:p>
            <a:pPr>
              <a:lnSpc>
                <a:spcPct val="100000"/>
              </a:lnSpc>
            </a:pPr>
            <a:r>
              <a:rPr lang="en-US" sz="2200" dirty="0" smtClean="0">
                <a:latin typeface="Arial Narrow" panose="020B0606020202030204" pitchFamily="34" charset="0"/>
              </a:rPr>
              <a:t>Gap in understanding for </a:t>
            </a:r>
            <a:r>
              <a:rPr lang="en-US" sz="2200" dirty="0" smtClean="0">
                <a:latin typeface="Arial Narrow" panose="020B0606020202030204" pitchFamily="34" charset="0"/>
              </a:rPr>
              <a:t>support services for </a:t>
            </a:r>
            <a:r>
              <a:rPr lang="en-US" sz="2200" dirty="0" smtClean="0">
                <a:latin typeface="Arial Narrow" panose="020B0606020202030204" pitchFamily="34" charset="0"/>
              </a:rPr>
              <a:t>International Students </a:t>
            </a:r>
            <a:endParaRPr lang="en-US" sz="2200" i="1" dirty="0" smtClean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>
              <a:lnSpc>
                <a:spcPct val="100000"/>
              </a:lnSpc>
            </a:pPr>
            <a:endParaRPr lang="en-US" sz="2200" dirty="0" smtClean="0">
              <a:latin typeface="Arial Narrow" panose="020B0606020202030204" pitchFamily="34" charset="0"/>
            </a:endParaRPr>
          </a:p>
          <a:p>
            <a:pPr>
              <a:lnSpc>
                <a:spcPct val="100000"/>
              </a:lnSpc>
            </a:pPr>
            <a:endParaRPr lang="en-US" sz="2200" dirty="0" smtClean="0">
              <a:latin typeface="Arial Narrow" panose="020B0606020202030204" pitchFamily="34" charset="0"/>
            </a:endParaRPr>
          </a:p>
          <a:p>
            <a:pPr>
              <a:lnSpc>
                <a:spcPct val="100000"/>
              </a:lnSpc>
            </a:pPr>
            <a:endParaRPr lang="en-US" sz="1800" dirty="0" smtClean="0">
              <a:latin typeface="Arial Narrow" panose="020B0606020202030204" pitchFamily="34" charset="0"/>
            </a:endParaRPr>
          </a:p>
          <a:p>
            <a:pPr>
              <a:lnSpc>
                <a:spcPct val="100000"/>
              </a:lnSpc>
            </a:pPr>
            <a:endParaRPr lang="en-US" sz="1800" dirty="0" smtClean="0">
              <a:latin typeface="Arial Narrow" panose="020B0606020202030204" pitchFamily="34" charset="0"/>
            </a:endParaRPr>
          </a:p>
          <a:p>
            <a:pPr>
              <a:lnSpc>
                <a:spcPct val="100000"/>
              </a:lnSpc>
            </a:pPr>
            <a:endParaRPr lang="en-US" sz="1800" dirty="0" smtClean="0">
              <a:latin typeface="Arial Narrow" panose="020B0606020202030204" pitchFamily="34" charset="0"/>
            </a:endParaRPr>
          </a:p>
          <a:p>
            <a:pPr>
              <a:lnSpc>
                <a:spcPct val="100000"/>
              </a:lnSpc>
            </a:pPr>
            <a:endParaRPr lang="en-US" sz="18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12271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6465" y="2000908"/>
            <a:ext cx="5424077" cy="26891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334988" y="1047744"/>
            <a:ext cx="5995147" cy="6777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mtClean="0">
                <a:latin typeface="Arial Black" panose="020B0A04020102020204" pitchFamily="34" charset="0"/>
              </a:rPr>
              <a:t>Thank You! Merci!</a:t>
            </a:r>
            <a:endParaRPr lang="en-US" dirty="0">
              <a:latin typeface="Arial Black" panose="020B0A040201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250210">
            <a:off x="7010903" y="136935"/>
            <a:ext cx="2231494" cy="31090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089475">
            <a:off x="359267" y="3591172"/>
            <a:ext cx="2324624" cy="32684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323849">
            <a:off x="6484322" y="3468481"/>
            <a:ext cx="2180510" cy="32841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2843732" y="1437542"/>
            <a:ext cx="324953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www.internationalstudentconnect.org</a:t>
            </a:r>
            <a:endParaRPr lang="en-US" sz="13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64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1521</TotalTime>
  <Words>337</Words>
  <Application>Microsoft Office PowerPoint</Application>
  <PresentationFormat>On-screen Show (4:3)</PresentationFormat>
  <Paragraphs>90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Arial Black</vt:lpstr>
      <vt:lpstr>Arial Narrow</vt:lpstr>
      <vt:lpstr>Arial Rounded MT Bold</vt:lpstr>
      <vt:lpstr>Calibri</vt:lpstr>
      <vt:lpstr>Calibri Light</vt:lpstr>
      <vt:lpstr>Office Theme</vt:lpstr>
      <vt:lpstr> INTERNATIONAL  STUDENT CONNECT (ISC)   ÉTUDIANTS INTERNATIONAUX  SE CONNECTENT (EIC) </vt:lpstr>
      <vt:lpstr>International Student Connect (ISC)</vt:lpstr>
      <vt:lpstr>Evaluation Report Findings</vt:lpstr>
      <vt:lpstr>Evaluation Report Recomendations</vt:lpstr>
      <vt:lpstr>Ontario</vt:lpstr>
      <vt:lpstr>Topics Covered</vt:lpstr>
      <vt:lpstr>Challenges </vt:lpstr>
      <vt:lpstr>PowerPoint Presentation</vt:lpstr>
    </vt:vector>
  </TitlesOfParts>
  <Company>COSTI Immigrant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Syrga Salieva</dc:creator>
  <cp:lastModifiedBy>Rahila Mushtaq</cp:lastModifiedBy>
  <cp:revision>44</cp:revision>
  <dcterms:created xsi:type="dcterms:W3CDTF">2019-04-29T19:59:09Z</dcterms:created>
  <dcterms:modified xsi:type="dcterms:W3CDTF">2019-11-28T17:15:20Z</dcterms:modified>
</cp:coreProperties>
</file>