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70" r:id="rId4"/>
    <p:sldId id="258" r:id="rId5"/>
    <p:sldId id="260" r:id="rId6"/>
    <p:sldId id="261" r:id="rId7"/>
    <p:sldId id="262" r:id="rId8"/>
    <p:sldId id="264" r:id="rId9"/>
    <p:sldId id="263" r:id="rId10"/>
    <p:sldId id="265" r:id="rId11"/>
    <p:sldId id="266"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53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20FC1E-5AC2-4D78-BA4D-09784BA67A26}" type="datetimeFigureOut">
              <a:rPr lang="en-CA" smtClean="0"/>
              <a:t>2019-05-06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FF91A-0B2D-430C-BF03-F131E017828A}" type="slidenum">
              <a:rPr lang="en-CA" smtClean="0"/>
              <a:t>‹#›</a:t>
            </a:fld>
            <a:endParaRPr lang="en-CA"/>
          </a:p>
        </p:txBody>
      </p:sp>
    </p:spTree>
    <p:extLst>
      <p:ext uri="{BB962C8B-B14F-4D97-AF65-F5344CB8AC3E}">
        <p14:creationId xmlns:p14="http://schemas.microsoft.com/office/powerpoint/2010/main" val="260152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54B4EB0-C0AC-44F9-A221-05A5BD02FA92}"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336975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6DDFC42-01A4-4B68-A839-D6417380470E}"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410661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D73E331-8BD3-4B8B-91B9-F7CCA8F1292E}"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184277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AA347B5-BB3D-4868-8277-7F329F295975}"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1562926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031F51-9356-4F97-868F-C4AB9ADC9F07}"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280265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D10476F-4E6D-4548-9BC4-7597710E5394}" type="datetime1">
              <a:rPr lang="en-CA" smtClean="0"/>
              <a:t>2019-05-13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211529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3160166-4CCA-4E34-9C08-BC3F47FFB87B}" type="datetime1">
              <a:rPr lang="en-CA" smtClean="0"/>
              <a:t>2019-05-13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61296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7CADECA-A214-4E05-B2FF-732251BFB0D5}" type="datetime1">
              <a:rPr lang="en-CA" smtClean="0"/>
              <a:t>2019-05-13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3175251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753FE-4B7B-4EE9-9AC8-F13DB9E5A87C}" type="datetime1">
              <a:rPr lang="en-CA" smtClean="0"/>
              <a:t>2019-05-13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99587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A4DA61-9394-4B8D-8543-BBC721E1A045}" type="datetime1">
              <a:rPr lang="en-CA" smtClean="0"/>
              <a:t>2019-05-13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390306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14748A-4407-41F0-9068-C1145227DBC1}" type="datetime1">
              <a:rPr lang="en-CA" smtClean="0"/>
              <a:t>2019-05-13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31D559B-35E0-4CB4-9E20-E8A7E9F8B717}" type="slidenum">
              <a:rPr lang="en-CA" smtClean="0"/>
              <a:t>‹#›</a:t>
            </a:fld>
            <a:endParaRPr lang="en-CA"/>
          </a:p>
        </p:txBody>
      </p:sp>
    </p:spTree>
    <p:extLst>
      <p:ext uri="{BB962C8B-B14F-4D97-AF65-F5344CB8AC3E}">
        <p14:creationId xmlns:p14="http://schemas.microsoft.com/office/powerpoint/2010/main" val="200157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DD57B-13B4-4F14-BEAC-DB4D0BD97CBF}" type="datetime1">
              <a:rPr lang="en-CA" smtClean="0"/>
              <a:t>2019-05-13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D559B-35E0-4CB4-9E20-E8A7E9F8B717}" type="slidenum">
              <a:rPr lang="en-CA" smtClean="0"/>
              <a:t>‹#›</a:t>
            </a:fld>
            <a:endParaRPr lang="en-CA"/>
          </a:p>
        </p:txBody>
      </p:sp>
    </p:spTree>
    <p:extLst>
      <p:ext uri="{BB962C8B-B14F-4D97-AF65-F5344CB8AC3E}">
        <p14:creationId xmlns:p14="http://schemas.microsoft.com/office/powerpoint/2010/main" val="2972250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bmrc-irmu.info.yorku.ca/files/2018/07/An-Anatomy-of-Settlement-Services-in-Canada_BMRCIRMU.pdf" TargetMode="Externa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bmrc-irmu.info.yorku.ca/files/2018/10/ISAs-A-Critical-Review-2018-JSRB-edits-Oct-9-2018.pdf" TargetMode="Externa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8145"/>
            <a:ext cx="9144000" cy="2479964"/>
          </a:xfrm>
        </p:spPr>
        <p:txBody>
          <a:bodyPr>
            <a:noAutofit/>
          </a:bodyPr>
          <a:lstStyle/>
          <a:p>
            <a:r>
              <a:rPr lang="en-CA" sz="4000" i="1" dirty="0">
                <a:solidFill>
                  <a:srgbClr val="222222"/>
                </a:solidFill>
                <a:latin typeface="Arial" panose="020B0604020202020204" pitchFamily="34" charset="0"/>
                <a:ea typeface="Times New Roman" panose="02020603050405020304" pitchFamily="18" charset="0"/>
              </a:rPr>
              <a:t>Resilience and the Canadian Non-profit Migrant Settlement System: Challenges and Opportunities for Newcomer Integration</a:t>
            </a:r>
            <a:endParaRPr lang="en-CA" sz="4000" i="1" dirty="0"/>
          </a:p>
        </p:txBody>
      </p:sp>
      <p:sp>
        <p:nvSpPr>
          <p:cNvPr id="3" name="Subtitle 2"/>
          <p:cNvSpPr>
            <a:spLocks noGrp="1"/>
          </p:cNvSpPr>
          <p:nvPr>
            <p:ph type="subTitle" idx="1"/>
          </p:nvPr>
        </p:nvSpPr>
        <p:spPr>
          <a:xfrm>
            <a:off x="1524000" y="3228109"/>
            <a:ext cx="9144000" cy="3629891"/>
          </a:xfrm>
        </p:spPr>
        <p:txBody>
          <a:bodyPr>
            <a:normAutofit fontScale="92500" lnSpcReduction="20000"/>
          </a:bodyPr>
          <a:lstStyle/>
          <a:p>
            <a:endParaRPr lang="en-US" sz="3200" i="1" dirty="0" smtClean="0"/>
          </a:p>
          <a:p>
            <a:r>
              <a:rPr lang="en-US" sz="3200" i="1" dirty="0" smtClean="0"/>
              <a:t>John </a:t>
            </a:r>
            <a:r>
              <a:rPr lang="en-US" sz="3200" i="1" dirty="0"/>
              <a:t>Shields </a:t>
            </a:r>
          </a:p>
          <a:p>
            <a:r>
              <a:rPr lang="en-US" sz="3200" dirty="0"/>
              <a:t>(Interim Director, Ryerson Centre </a:t>
            </a:r>
            <a:r>
              <a:rPr lang="en-US" sz="3200" dirty="0" smtClean="0"/>
              <a:t>for Immigration </a:t>
            </a:r>
            <a:r>
              <a:rPr lang="en-US" sz="3200" dirty="0"/>
              <a:t>and Settlement) </a:t>
            </a:r>
          </a:p>
          <a:p>
            <a:r>
              <a:rPr lang="en-CA" sz="2800" b="1" dirty="0" smtClean="0">
                <a:latin typeface="Times New Roman" panose="02020603050405020304" pitchFamily="18" charset="0"/>
                <a:ea typeface="Calibri" panose="020F0502020204030204" pitchFamily="34" charset="0"/>
              </a:rPr>
              <a:t>12th Annual Conference of the Canadian Association for Refugee and Forced Migration Studies (CARFMS): </a:t>
            </a:r>
            <a:r>
              <a:rPr lang="en-CA" sz="2800" b="1" dirty="0">
                <a:latin typeface="Times New Roman" panose="02020603050405020304" pitchFamily="18" charset="0"/>
                <a:ea typeface="Calibri" panose="020F0502020204030204" pitchFamily="34" charset="0"/>
              </a:rPr>
              <a:t>Interrogating </a:t>
            </a:r>
            <a:r>
              <a:rPr lang="en-CA" sz="2800" b="1" dirty="0" smtClean="0">
                <a:latin typeface="Times New Roman" panose="02020603050405020304" pitchFamily="18" charset="0"/>
                <a:ea typeface="Calibri" panose="020F0502020204030204" pitchFamily="34" charset="0"/>
              </a:rPr>
              <a:t>Integratio</a:t>
            </a:r>
            <a:r>
              <a:rPr lang="en-CA" sz="2800" dirty="0">
                <a:latin typeface="Times New Roman" panose="02020603050405020304" pitchFamily="18" charset="0"/>
                <a:ea typeface="Calibri" panose="020F0502020204030204" pitchFamily="34" charset="0"/>
              </a:rPr>
              <a:t>n</a:t>
            </a:r>
            <a:r>
              <a:rPr lang="en-CA" sz="2800" b="1" dirty="0" smtClean="0">
                <a:latin typeface="Times New Roman" panose="02020603050405020304" pitchFamily="18" charset="0"/>
                <a:ea typeface="Calibri" panose="020F0502020204030204" pitchFamily="34" charset="0"/>
              </a:rPr>
              <a:t> </a:t>
            </a:r>
          </a:p>
          <a:p>
            <a:r>
              <a:rPr lang="en-CA" sz="2800" dirty="0" smtClean="0">
                <a:latin typeface="Times New Roman" panose="02020603050405020304" pitchFamily="18" charset="0"/>
                <a:ea typeface="Calibri" panose="020F0502020204030204" pitchFamily="34" charset="0"/>
              </a:rPr>
              <a:t>York </a:t>
            </a:r>
            <a:r>
              <a:rPr lang="en-CA" sz="2800" dirty="0">
                <a:latin typeface="Times New Roman" panose="02020603050405020304" pitchFamily="18" charset="0"/>
                <a:ea typeface="Calibri" panose="020F0502020204030204" pitchFamily="34" charset="0"/>
              </a:rPr>
              <a:t>University, Toronto, </a:t>
            </a:r>
            <a:r>
              <a:rPr lang="en-CA" sz="2800" dirty="0" smtClean="0">
                <a:latin typeface="Times New Roman" panose="02020603050405020304" pitchFamily="18" charset="0"/>
                <a:ea typeface="Calibri" panose="020F0502020204030204" pitchFamily="34" charset="0"/>
              </a:rPr>
              <a:t>May 14-16, 2019</a:t>
            </a:r>
            <a:endParaRPr lang="en-US" sz="2800" dirty="0"/>
          </a:p>
          <a:p>
            <a:r>
              <a:rPr lang="en-US" dirty="0" smtClean="0"/>
              <a:t>(</a:t>
            </a:r>
            <a:r>
              <a:rPr lang="en-US" dirty="0" smtClean="0"/>
              <a:t>Research Funded by SSHRC)</a:t>
            </a:r>
            <a:endParaRPr lang="en-CA" dirty="0"/>
          </a:p>
        </p:txBody>
      </p:sp>
      <p:pic>
        <p:nvPicPr>
          <p:cNvPr id="1026" name="Picture 2" descr="Ryerson Centre for Immigration and Settl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82562"/>
            <a:ext cx="2247900" cy="5715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mrc-irmu.info.yorku.ca/files/2017/05/cropped-Screen-Shot-2017-05-16-at-10.06.41-1-e1494927487224-129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3498850"/>
            <a:ext cx="12287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40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996219" y="332090"/>
            <a:ext cx="2249619" cy="573074"/>
          </a:xfrm>
          <a:prstGeom prst="rect">
            <a:avLst/>
          </a:prstGeom>
        </p:spPr>
      </p:pic>
      <p:sp>
        <p:nvSpPr>
          <p:cNvPr id="2" name="Title 1"/>
          <p:cNvSpPr>
            <a:spLocks noGrp="1"/>
          </p:cNvSpPr>
          <p:nvPr>
            <p:ph type="title"/>
          </p:nvPr>
        </p:nvSpPr>
        <p:spPr>
          <a:xfrm>
            <a:off x="838200" y="365125"/>
            <a:ext cx="10515600" cy="540039"/>
          </a:xfrm>
        </p:spPr>
        <p:txBody>
          <a:bodyPr>
            <a:normAutofit fontScale="90000"/>
          </a:bodyPr>
          <a:lstStyle/>
          <a:p>
            <a:r>
              <a:rPr lang="en-US" b="1" dirty="0" smtClean="0">
                <a:solidFill>
                  <a:prstClr val="black"/>
                </a:solidFill>
              </a:rPr>
              <a:t>Some Key Findings continued …</a:t>
            </a:r>
            <a:endParaRPr lang="en-CA" dirty="0"/>
          </a:p>
        </p:txBody>
      </p:sp>
      <p:sp>
        <p:nvSpPr>
          <p:cNvPr id="3" name="Content Placeholder 2"/>
          <p:cNvSpPr>
            <a:spLocks noGrp="1"/>
          </p:cNvSpPr>
          <p:nvPr>
            <p:ph idx="1"/>
          </p:nvPr>
        </p:nvSpPr>
        <p:spPr>
          <a:xfrm>
            <a:off x="838200" y="887557"/>
            <a:ext cx="10515600" cy="5486400"/>
          </a:xfrm>
        </p:spPr>
        <p:txBody>
          <a:bodyPr>
            <a:normAutofit/>
          </a:bodyPr>
          <a:lstStyle/>
          <a:p>
            <a:pPr marL="0" marR="0" lvl="0" indent="0">
              <a:lnSpc>
                <a:spcPct val="110000"/>
              </a:lnSpc>
              <a:spcBef>
                <a:spcPts val="0"/>
              </a:spcBef>
              <a:spcAft>
                <a:spcPts val="800"/>
              </a:spcAft>
              <a:buNone/>
            </a:pPr>
            <a:r>
              <a:rPr lang="en-US" dirty="0" smtClean="0">
                <a:latin typeface="Arial" panose="020B0604020202020204" pitchFamily="34" charset="0"/>
                <a:cs typeface="Arial" panose="020B0604020202020204" pitchFamily="34" charset="0"/>
              </a:rPr>
              <a:t>6) </a:t>
            </a:r>
            <a:r>
              <a:rPr lang="en-CA" dirty="0">
                <a:latin typeface="Arial" panose="020B0604020202020204" pitchFamily="34" charset="0"/>
                <a:ea typeface="Calibri" panose="020F0502020204030204" pitchFamily="34" charset="0"/>
                <a:cs typeface="Arial" panose="020B0604020202020204" pitchFamily="34" charset="0"/>
              </a:rPr>
              <a:t>In the short-term</a:t>
            </a:r>
            <a:r>
              <a:rPr lang="en-CA" dirty="0" smtClean="0">
                <a:latin typeface="Arial" panose="020B0604020202020204" pitchFamily="34" charset="0"/>
                <a:ea typeface="Calibri" panose="020F0502020204030204" pitchFamily="34" charset="0"/>
                <a:cs typeface="Arial" panose="020B0604020202020204" pitchFamily="34" charset="0"/>
              </a:rPr>
              <a:t>, </a:t>
            </a:r>
            <a:r>
              <a:rPr lang="en-CA" dirty="0">
                <a:latin typeface="Arial" panose="020B0604020202020204" pitchFamily="34" charset="0"/>
                <a:ea typeface="Calibri" panose="020F0502020204030204" pitchFamily="34" charset="0"/>
                <a:cs typeface="Arial" panose="020B0604020202020204" pitchFamily="34" charset="0"/>
              </a:rPr>
              <a:t>the Canadian government and non-profit organizations can strengthen newcomer communities by expanding eligibility for settlement programming, offering pre-arrival services and ensuring that programming is appropriately targeted as well as geographically, culturally and linguistically accessible. </a:t>
            </a:r>
            <a:endParaRPr lang="en-CA" dirty="0" smtClean="0">
              <a:latin typeface="Arial" panose="020B0604020202020204" pitchFamily="34" charset="0"/>
              <a:ea typeface="Calibri" panose="020F0502020204030204" pitchFamily="34" charset="0"/>
              <a:cs typeface="Arial" panose="020B0604020202020204" pitchFamily="34" charset="0"/>
            </a:endParaRPr>
          </a:p>
          <a:p>
            <a:pPr>
              <a:lnSpc>
                <a:spcPct val="110000"/>
              </a:lnSpc>
              <a:spcBef>
                <a:spcPts val="0"/>
              </a:spcBef>
              <a:spcAft>
                <a:spcPts val="800"/>
              </a:spcAft>
            </a:pPr>
            <a:r>
              <a:rPr lang="en-CA" dirty="0">
                <a:latin typeface="Arial" panose="020B0604020202020204" pitchFamily="34" charset="0"/>
                <a:ea typeface="Calibri" panose="020F0502020204030204" pitchFamily="34" charset="0"/>
                <a:cs typeface="Arial" panose="020B0604020202020204" pitchFamily="34" charset="0"/>
              </a:rPr>
              <a:t>cities must also be specifically developed as sites of resilience for newcomer residents. In the long</a:t>
            </a:r>
            <a:r>
              <a:rPr lang="en-CA" dirty="0">
                <a:latin typeface="Arial" panose="020B0604020202020204" pitchFamily="34" charset="0"/>
                <a:cs typeface="Arial" panose="020B0604020202020204" pitchFamily="34" charset="0"/>
              </a:rPr>
              <a:t>-term, meeting the needs of Canada’s growing immigrant and refugee populations requires a large, diverse and comprehensively funded settlement sector.</a:t>
            </a:r>
            <a:endParaRPr lang="en-CA" dirty="0">
              <a:latin typeface="Arial" panose="020B0604020202020204" pitchFamily="34" charset="0"/>
              <a:ea typeface="Calibri" panose="020F050202020403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2"/>
          </p:nvPr>
        </p:nvSpPr>
        <p:spPr/>
        <p:txBody>
          <a:bodyPr/>
          <a:lstStyle/>
          <a:p>
            <a:fld id="{A31D559B-35E0-4CB4-9E20-E8A7E9F8B717}" type="slidenum">
              <a:rPr lang="en-CA" smtClean="0"/>
              <a:t>10</a:t>
            </a:fld>
            <a:endParaRPr lang="en-CA"/>
          </a:p>
        </p:txBody>
      </p:sp>
      <p:pic>
        <p:nvPicPr>
          <p:cNvPr id="7"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27511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950037" y="343990"/>
            <a:ext cx="2249619" cy="573074"/>
          </a:xfrm>
          <a:prstGeom prst="rect">
            <a:avLst/>
          </a:prstGeom>
        </p:spPr>
      </p:pic>
      <p:sp>
        <p:nvSpPr>
          <p:cNvPr id="2" name="Title 1"/>
          <p:cNvSpPr>
            <a:spLocks noGrp="1"/>
          </p:cNvSpPr>
          <p:nvPr>
            <p:ph type="title"/>
          </p:nvPr>
        </p:nvSpPr>
        <p:spPr>
          <a:xfrm>
            <a:off x="838200" y="365126"/>
            <a:ext cx="10515600" cy="530802"/>
          </a:xfrm>
        </p:spPr>
        <p:txBody>
          <a:bodyPr>
            <a:normAutofit fontScale="90000"/>
          </a:bodyPr>
          <a:lstStyle/>
          <a:p>
            <a:r>
              <a:rPr lang="en-US" b="1" dirty="0">
                <a:solidFill>
                  <a:prstClr val="black"/>
                </a:solidFill>
              </a:rPr>
              <a:t>Some Key Findings continued …</a:t>
            </a:r>
            <a:endParaRPr lang="en-CA" dirty="0"/>
          </a:p>
        </p:txBody>
      </p:sp>
      <p:sp>
        <p:nvSpPr>
          <p:cNvPr id="3" name="Content Placeholder 2"/>
          <p:cNvSpPr>
            <a:spLocks noGrp="1"/>
          </p:cNvSpPr>
          <p:nvPr>
            <p:ph idx="1"/>
          </p:nvPr>
        </p:nvSpPr>
        <p:spPr>
          <a:xfrm>
            <a:off x="838200" y="938200"/>
            <a:ext cx="10515600" cy="5397014"/>
          </a:xfrm>
        </p:spPr>
        <p:txBody>
          <a:bodyPr>
            <a:normAutofit/>
          </a:bodyPr>
          <a:lstStyle/>
          <a:p>
            <a:pPr marL="457200" marR="0">
              <a:lnSpc>
                <a:spcPct val="110000"/>
              </a:lnSpc>
              <a:spcBef>
                <a:spcPts val="0"/>
              </a:spcBef>
              <a:spcAft>
                <a:spcPts val="800"/>
              </a:spcAft>
            </a:pPr>
            <a:r>
              <a:rPr lang="en-CA" dirty="0">
                <a:latin typeface="Arial" panose="020B0604020202020204" pitchFamily="34" charset="0"/>
                <a:ea typeface="Calibri" panose="020F0502020204030204" pitchFamily="34" charset="0"/>
                <a:cs typeface="Arial" panose="020B0604020202020204" pitchFamily="34" charset="0"/>
              </a:rPr>
              <a:t>engrained structures of Canadian federalism and neoliberal public policy have limited the capacity of communities, non-profit organizations and municipalities to effectively engage with newcomers to Canada. Newcomer resilience would be strengthened by more horizontal, reciprocal and mutually beneficial relationships between the upper-tiers of Canadian government responsible for coordinating and funding settlement services and the non-profit organizations tasked with their delivery.</a:t>
            </a:r>
          </a:p>
          <a:p>
            <a:endParaRPr lang="en-CA"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A31D559B-35E0-4CB4-9E20-E8A7E9F8B717}" type="slidenum">
              <a:rPr lang="en-CA" smtClean="0"/>
              <a:t>11</a:t>
            </a:fld>
            <a:endParaRPr lang="en-CA"/>
          </a:p>
        </p:txBody>
      </p:sp>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85958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182" y="501651"/>
            <a:ext cx="10515600" cy="678583"/>
          </a:xfrm>
        </p:spPr>
        <p:txBody>
          <a:bodyPr>
            <a:normAutofit fontScale="90000"/>
          </a:bodyPr>
          <a:lstStyle/>
          <a:p>
            <a:r>
              <a:rPr lang="en-US" b="1" dirty="0" smtClean="0"/>
              <a:t>Concluding Remarks  			</a:t>
            </a:r>
            <a:endParaRPr lang="en-CA" b="1" dirty="0"/>
          </a:p>
        </p:txBody>
      </p:sp>
      <p:sp>
        <p:nvSpPr>
          <p:cNvPr id="3" name="Content Placeholder 2"/>
          <p:cNvSpPr>
            <a:spLocks noGrp="1"/>
          </p:cNvSpPr>
          <p:nvPr>
            <p:ph idx="1"/>
          </p:nvPr>
        </p:nvSpPr>
        <p:spPr>
          <a:xfrm>
            <a:off x="838200" y="1182255"/>
            <a:ext cx="10515600" cy="4994708"/>
          </a:xfrm>
        </p:spPr>
        <p:txBody>
          <a:bodyPr>
            <a:normAutofit fontScale="70000" lnSpcReduction="20000"/>
          </a:bodyPr>
          <a:lstStyle/>
          <a:p>
            <a:pPr marL="342900" marR="0" lvl="0" indent="-342900">
              <a:lnSpc>
                <a:spcPct val="120000"/>
              </a:lnSpc>
              <a:spcBef>
                <a:spcPts val="0"/>
              </a:spcBef>
              <a:spcAft>
                <a:spcPts val="800"/>
              </a:spcAft>
              <a:buFont typeface="Symbol" panose="05050102010706020507" pitchFamily="18" charset="2"/>
              <a:buChar char=""/>
            </a:pPr>
            <a:r>
              <a:rPr lang="en-CA" sz="3300" dirty="0">
                <a:latin typeface="Arial" panose="020B0604020202020204" pitchFamily="34" charset="0"/>
                <a:ea typeface="Calibri" panose="020F0502020204030204" pitchFamily="34" charset="0"/>
                <a:cs typeface="Arial" panose="020B0604020202020204" pitchFamily="34" charset="0"/>
              </a:rPr>
              <a:t>If settlement in Canada is truly a “two-way street” where both government and non-government stakeholders help to facilitate social inclusion in fostering newcomer resilience (IRCC 2016), then state investments in settlement support and progressive migrant legislation and programing must continue. However, “just as immigrants face many systemic challenges during settlement and integration, so do service providers and policymakers” (</a:t>
            </a:r>
            <a:r>
              <a:rPr lang="en-CA" sz="3300" dirty="0" err="1">
                <a:latin typeface="Arial" panose="020B0604020202020204" pitchFamily="34" charset="0"/>
                <a:ea typeface="Calibri" panose="020F0502020204030204" pitchFamily="34" charset="0"/>
                <a:cs typeface="Arial" panose="020B0604020202020204" pitchFamily="34" charset="0"/>
              </a:rPr>
              <a:t>Simich</a:t>
            </a:r>
            <a:r>
              <a:rPr lang="en-CA" sz="3300" dirty="0">
                <a:latin typeface="Arial" panose="020B0604020202020204" pitchFamily="34" charset="0"/>
                <a:ea typeface="Calibri" panose="020F0502020204030204" pitchFamily="34" charset="0"/>
                <a:cs typeface="Arial" panose="020B0604020202020204" pitchFamily="34" charset="0"/>
              </a:rPr>
              <a:t> et al. 2005, 265). Where these critical support lines are weakened and made less resilient, vulnerability is passed directly into newcomer communities</a:t>
            </a:r>
            <a:r>
              <a:rPr lang="en-CA" sz="3300" dirty="0" smtClean="0">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20000"/>
              </a:lnSpc>
              <a:spcBef>
                <a:spcPts val="0"/>
              </a:spcBef>
              <a:spcAft>
                <a:spcPts val="800"/>
              </a:spcAft>
              <a:buFont typeface="Symbol" panose="05050102010706020507" pitchFamily="18" charset="2"/>
              <a:buChar char=""/>
            </a:pPr>
            <a:endParaRPr lang="en-US" dirty="0" smtClean="0"/>
          </a:p>
          <a:p>
            <a:pPr>
              <a:spcBef>
                <a:spcPts val="0"/>
              </a:spcBef>
            </a:pPr>
            <a:r>
              <a:rPr lang="en-US" dirty="0" smtClean="0">
                <a:latin typeface="Arial" panose="020B0604020202020204" pitchFamily="34" charset="0"/>
                <a:cs typeface="Arial" panose="020B0604020202020204" pitchFamily="34" charset="0"/>
              </a:rPr>
              <a:t>Also See</a:t>
            </a:r>
            <a:r>
              <a:rPr lang="en-US" dirty="0" smtClean="0">
                <a:latin typeface="Arial" panose="020B0604020202020204" pitchFamily="34" charset="0"/>
                <a:cs typeface="Arial" panose="020B0604020202020204" pitchFamily="34" charset="0"/>
              </a:rPr>
              <a:t>: Jessica Praznik and John Shields</a:t>
            </a:r>
            <a:r>
              <a:rPr lang="en-US" dirty="0" smtClean="0">
                <a:latin typeface="Arial" panose="020B0604020202020204" pitchFamily="34" charset="0"/>
                <a:cs typeface="Arial" panose="020B0604020202020204" pitchFamily="34" charset="0"/>
              </a:rPr>
              <a:t>,</a:t>
            </a:r>
            <a:r>
              <a:rPr lang="en-US" i="1" dirty="0">
                <a:latin typeface="Arial" panose="020B0604020202020204" pitchFamily="34" charset="0"/>
                <a:ea typeface="Calibri" panose="020F0502020204030204" pitchFamily="34" charset="0"/>
                <a:cs typeface="Arial" panose="020B0604020202020204" pitchFamily="34" charset="0"/>
              </a:rPr>
              <a:t> An Anatomy of Settlement Services in Canada: A Guide</a:t>
            </a:r>
            <a:r>
              <a:rPr lang="en-US" dirty="0">
                <a:latin typeface="Arial" panose="020B0604020202020204" pitchFamily="34" charset="0"/>
                <a:ea typeface="Calibri" panose="020F0502020204030204" pitchFamily="34" charset="0"/>
                <a:cs typeface="Arial" panose="020B0604020202020204" pitchFamily="34" charset="0"/>
              </a:rPr>
              <a:t>. A Paper of the </a:t>
            </a:r>
            <a:r>
              <a:rPr lang="en-US" dirty="0">
                <a:solidFill>
                  <a:srgbClr val="141412"/>
                </a:solidFill>
                <a:latin typeface="Arial" panose="020B0604020202020204" pitchFamily="34" charset="0"/>
                <a:ea typeface="Calibri" panose="020F0502020204030204" pitchFamily="34" charset="0"/>
                <a:cs typeface="Arial" panose="020B0604020202020204" pitchFamily="34" charset="0"/>
              </a:rPr>
              <a:t>Building Migrant Resilience in Cities (BMRC) Project</a:t>
            </a:r>
            <a:r>
              <a:rPr lang="en-US" dirty="0">
                <a:latin typeface="Arial" panose="020B0604020202020204" pitchFamily="34" charset="0"/>
                <a:ea typeface="Calibri" panose="020F0502020204030204" pitchFamily="34" charset="0"/>
                <a:cs typeface="Arial" panose="020B0604020202020204" pitchFamily="34" charset="0"/>
              </a:rPr>
              <a:t>. Toronto: York University July 3*: </a:t>
            </a:r>
            <a:r>
              <a:rPr lang="en-US" u="sng" dirty="0">
                <a:solidFill>
                  <a:srgbClr val="800080"/>
                </a:solidFill>
                <a:latin typeface="Arial" panose="020B0604020202020204" pitchFamily="34" charset="0"/>
                <a:ea typeface="Calibri" panose="020F0502020204030204" pitchFamily="34" charset="0"/>
                <a:cs typeface="Arial" panose="020B0604020202020204" pitchFamily="34" charset="0"/>
                <a:hlinkClick r:id="rId2"/>
              </a:rPr>
              <a:t>http://</a:t>
            </a:r>
            <a:r>
              <a:rPr lang="en-US" u="sng" dirty="0" smtClean="0">
                <a:solidFill>
                  <a:srgbClr val="800080"/>
                </a:solidFill>
                <a:latin typeface="Arial" panose="020B0604020202020204" pitchFamily="34" charset="0"/>
                <a:ea typeface="Calibri" panose="020F0502020204030204" pitchFamily="34" charset="0"/>
                <a:cs typeface="Arial" panose="020B0604020202020204" pitchFamily="34" charset="0"/>
                <a:hlinkClick r:id="rId2"/>
              </a:rPr>
              <a:t>bmrc-irmu.info.yorku.ca/files/2018/07/An-Anatomy-of-Settlement-Services-in-Canada_BMRCIRMU.pdf</a:t>
            </a:r>
            <a:r>
              <a:rPr lang="en-US" dirty="0" smtClean="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1D559B-35E0-4CB4-9E20-E8A7E9F8B717}" type="slidenum">
              <a:rPr lang="en-CA" smtClean="0"/>
              <a:t>12</a:t>
            </a:fld>
            <a:endParaRPr lang="en-CA"/>
          </a:p>
        </p:txBody>
      </p:sp>
      <p:pic>
        <p:nvPicPr>
          <p:cNvPr id="4108" name="Picture 12" descr="Ryerson Centre for Immigration and Settl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3720" y="560747"/>
            <a:ext cx="2247900" cy="57150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4"/>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130436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6911"/>
          </a:xfrm>
        </p:spPr>
        <p:txBody>
          <a:bodyPr>
            <a:normAutofit fontScale="90000"/>
          </a:bodyPr>
          <a:lstStyle/>
          <a:p>
            <a:r>
              <a:rPr lang="en-US" b="1" dirty="0"/>
              <a:t>Introduction</a:t>
            </a:r>
            <a:endParaRPr lang="en-CA" b="1" dirty="0"/>
          </a:p>
        </p:txBody>
      </p:sp>
      <p:sp>
        <p:nvSpPr>
          <p:cNvPr id="3" name="Content Placeholder 2"/>
          <p:cNvSpPr>
            <a:spLocks noGrp="1"/>
          </p:cNvSpPr>
          <p:nvPr>
            <p:ph idx="1"/>
          </p:nvPr>
        </p:nvSpPr>
        <p:spPr>
          <a:xfrm>
            <a:off x="838200" y="886691"/>
            <a:ext cx="10515600" cy="5290272"/>
          </a:xfrm>
        </p:spPr>
        <p:txBody>
          <a:bodyPr>
            <a:normAutofit/>
          </a:bodyPr>
          <a:lstStyle/>
          <a:p>
            <a:r>
              <a:rPr lang="en-US" dirty="0">
                <a:latin typeface="Arial" panose="020B0604020202020204" pitchFamily="34" charset="0"/>
                <a:ea typeface="Calibri" panose="020F0502020204030204" pitchFamily="34" charset="0"/>
              </a:rPr>
              <a:t>Riley Bushell and John Shields, </a:t>
            </a:r>
            <a:r>
              <a:rPr lang="en-CA" i="1" dirty="0">
                <a:latin typeface="Arial" panose="020B0604020202020204" pitchFamily="34" charset="0"/>
                <a:ea typeface="Calibri" panose="020F0502020204030204" pitchFamily="34" charset="0"/>
              </a:rPr>
              <a:t>Immigrant Settlement Agencies in Canada:  A Critical Review of the Literature through the Lens of Resilience</a:t>
            </a:r>
            <a:r>
              <a:rPr lang="en-CA" dirty="0">
                <a:latin typeface="Arial" panose="020B0604020202020204" pitchFamily="34" charset="0"/>
                <a:ea typeface="Calibri" panose="020F0502020204030204" pitchFamily="34" charset="0"/>
              </a:rPr>
              <a:t>.</a:t>
            </a:r>
            <a:r>
              <a:rPr lang="en-CA" b="1" i="1" dirty="0">
                <a:latin typeface="Arial" panose="020B0604020202020204" pitchFamily="34" charset="0"/>
                <a:ea typeface="Calibri" panose="020F0502020204030204" pitchFamily="34" charset="0"/>
              </a:rPr>
              <a:t> </a:t>
            </a:r>
            <a:r>
              <a:rPr lang="en-US" dirty="0">
                <a:latin typeface="Arial" panose="020B0604020202020204" pitchFamily="34" charset="0"/>
                <a:ea typeface="Calibri" panose="020F0502020204030204" pitchFamily="34" charset="0"/>
              </a:rPr>
              <a:t>A Paper of the</a:t>
            </a:r>
            <a:r>
              <a:rPr lang="en-US" i="1" dirty="0">
                <a:latin typeface="Arial" panose="020B0604020202020204" pitchFamily="34" charset="0"/>
                <a:ea typeface="Calibri" panose="020F0502020204030204" pitchFamily="34" charset="0"/>
              </a:rPr>
              <a:t> </a:t>
            </a:r>
            <a:r>
              <a:rPr lang="en-US" i="1" dirty="0">
                <a:solidFill>
                  <a:srgbClr val="141412"/>
                </a:solidFill>
                <a:latin typeface="Arial" panose="020B0604020202020204" pitchFamily="34" charset="0"/>
                <a:ea typeface="Calibri" panose="020F0502020204030204" pitchFamily="34" charset="0"/>
              </a:rPr>
              <a:t>Building Migrant Resilience in Cities (BMRC) Project</a:t>
            </a:r>
            <a:r>
              <a:rPr lang="en-US" dirty="0">
                <a:latin typeface="Arial" panose="020B0604020202020204" pitchFamily="34" charset="0"/>
                <a:ea typeface="Calibri" panose="020F0502020204030204" pitchFamily="34" charset="0"/>
              </a:rPr>
              <a:t>. Toronto: York University, October 9, 2018 pg. 70: </a:t>
            </a:r>
            <a:r>
              <a:rPr lang="en-US" dirty="0">
                <a:solidFill>
                  <a:srgbClr val="0563C1"/>
                </a:solidFill>
                <a:latin typeface="Arial" panose="020B0604020202020204" pitchFamily="34" charset="0"/>
                <a:ea typeface="Calibri" panose="020F0502020204030204" pitchFamily="34" charset="0"/>
                <a:hlinkClick r:id="rId2"/>
              </a:rPr>
              <a:t>https://</a:t>
            </a:r>
            <a:r>
              <a:rPr lang="en-US" dirty="0" smtClean="0">
                <a:solidFill>
                  <a:srgbClr val="0563C1"/>
                </a:solidFill>
                <a:latin typeface="Arial" panose="020B0604020202020204" pitchFamily="34" charset="0"/>
                <a:ea typeface="Calibri" panose="020F0502020204030204" pitchFamily="34" charset="0"/>
                <a:hlinkClick r:id="rId2"/>
              </a:rPr>
              <a:t>bmrc-irmu.info.yorku.ca/files/2018/10/ISAs-A-Critical-Review-2018-JSRB-edits-Oct-9-2018.pdf</a:t>
            </a:r>
            <a:endParaRPr lang="en-US" dirty="0" smtClean="0">
              <a:solidFill>
                <a:srgbClr val="0563C1"/>
              </a:solidFill>
              <a:latin typeface="Arial" panose="020B0604020202020204" pitchFamily="34" charset="0"/>
              <a:ea typeface="Calibri" panose="020F0502020204030204" pitchFamily="34" charset="0"/>
            </a:endParaRPr>
          </a:p>
          <a:p>
            <a:endParaRPr lang="en-US" dirty="0">
              <a:solidFill>
                <a:srgbClr val="0563C1"/>
              </a:solidFill>
              <a:latin typeface="Arial" panose="020B0604020202020204" pitchFamily="34" charset="0"/>
            </a:endParaRPr>
          </a:p>
          <a:p>
            <a:r>
              <a:rPr lang="en-US" dirty="0">
                <a:latin typeface="Arial" panose="020B0604020202020204" pitchFamily="34" charset="0"/>
                <a:ea typeface="Calibri" panose="020F0502020204030204" pitchFamily="34" charset="0"/>
              </a:rPr>
              <a:t>the role and challenges faced by nonprofit settlement agencies in promoting migrant </a:t>
            </a:r>
            <a:r>
              <a:rPr lang="en-US" dirty="0" smtClean="0">
                <a:latin typeface="Arial" panose="020B0604020202020204" pitchFamily="34" charset="0"/>
                <a:ea typeface="Calibri" panose="020F0502020204030204" pitchFamily="34" charset="0"/>
              </a:rPr>
              <a:t>integration but set within </a:t>
            </a:r>
            <a:r>
              <a:rPr lang="en-US" dirty="0">
                <a:latin typeface="Arial" panose="020B0604020202020204" pitchFamily="34" charset="0"/>
                <a:ea typeface="Calibri" panose="020F0502020204030204" pitchFamily="34" charset="0"/>
              </a:rPr>
              <a:t>broader institutional, political and societal </a:t>
            </a:r>
            <a:r>
              <a:rPr lang="en-US" dirty="0" smtClean="0">
                <a:latin typeface="Arial" panose="020B0604020202020204" pitchFamily="34" charset="0"/>
                <a:ea typeface="Calibri" panose="020F0502020204030204" pitchFamily="34" charset="0"/>
              </a:rPr>
              <a:t>context </a:t>
            </a:r>
            <a:r>
              <a:rPr lang="en-US" dirty="0">
                <a:latin typeface="Arial" panose="020B0604020202020204" pitchFamily="34" charset="0"/>
                <a:ea typeface="Calibri" panose="020F0502020204030204" pitchFamily="34" charset="0"/>
              </a:rPr>
              <a:t>and </a:t>
            </a:r>
            <a:r>
              <a:rPr lang="en-US" dirty="0" smtClean="0">
                <a:latin typeface="Arial" panose="020B0604020202020204" pitchFamily="34" charset="0"/>
                <a:ea typeface="Calibri" panose="020F0502020204030204" pitchFamily="34" charset="0"/>
              </a:rPr>
              <a:t>viewed through </a:t>
            </a:r>
            <a:r>
              <a:rPr lang="en-US" dirty="0">
                <a:latin typeface="Arial" panose="020B0604020202020204" pitchFamily="34" charset="0"/>
                <a:ea typeface="Calibri" panose="020F0502020204030204" pitchFamily="34" charset="0"/>
              </a:rPr>
              <a:t>the lens of resilience.</a:t>
            </a:r>
            <a:endParaRPr lang="en-US" dirty="0"/>
          </a:p>
        </p:txBody>
      </p:sp>
      <p:sp>
        <p:nvSpPr>
          <p:cNvPr id="4" name="Slide Number Placeholder 3"/>
          <p:cNvSpPr>
            <a:spLocks noGrp="1"/>
          </p:cNvSpPr>
          <p:nvPr>
            <p:ph type="sldNum" sz="quarter" idx="12"/>
          </p:nvPr>
        </p:nvSpPr>
        <p:spPr/>
        <p:txBody>
          <a:bodyPr/>
          <a:lstStyle/>
          <a:p>
            <a:fld id="{A31D559B-35E0-4CB4-9E20-E8A7E9F8B717}" type="slidenum">
              <a:rPr lang="en-CA" smtClean="0"/>
              <a:t>2</a:t>
            </a:fld>
            <a:endParaRPr lang="en-CA"/>
          </a:p>
        </p:txBody>
      </p:sp>
      <p:pic>
        <p:nvPicPr>
          <p:cNvPr id="2050" name="Picture 2" descr="Ryerson Centre for Immigration and Settl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5900" y="225496"/>
            <a:ext cx="2247900" cy="57150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4"/>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9049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996218" y="308999"/>
            <a:ext cx="2249619" cy="573074"/>
          </a:xfrm>
          <a:prstGeom prst="rect">
            <a:avLst/>
          </a:prstGeom>
        </p:spPr>
      </p:pic>
      <p:sp>
        <p:nvSpPr>
          <p:cNvPr id="2" name="Title 1"/>
          <p:cNvSpPr>
            <a:spLocks noGrp="1"/>
          </p:cNvSpPr>
          <p:nvPr>
            <p:ph type="title"/>
          </p:nvPr>
        </p:nvSpPr>
        <p:spPr>
          <a:xfrm>
            <a:off x="838200" y="365125"/>
            <a:ext cx="10515600" cy="770947"/>
          </a:xfrm>
        </p:spPr>
        <p:txBody>
          <a:bodyPr>
            <a:normAutofit fontScale="90000"/>
          </a:bodyPr>
          <a:lstStyle/>
          <a:p>
            <a:r>
              <a:rPr lang="en-CA" b="1" dirty="0">
                <a:solidFill>
                  <a:srgbClr val="222222"/>
                </a:solidFill>
                <a:latin typeface="Arial" panose="020B0604020202020204" pitchFamily="34" charset="0"/>
                <a:ea typeface="Times New Roman" panose="02020603050405020304" pitchFamily="18" charset="0"/>
              </a:rPr>
              <a:t>Resilience (Neoliberal and Social Resilience)</a:t>
            </a:r>
            <a:endParaRPr lang="en-CA" dirty="0"/>
          </a:p>
        </p:txBody>
      </p:sp>
      <p:sp>
        <p:nvSpPr>
          <p:cNvPr id="3" name="Content Placeholder 2"/>
          <p:cNvSpPr>
            <a:spLocks noGrp="1"/>
          </p:cNvSpPr>
          <p:nvPr>
            <p:ph idx="1"/>
          </p:nvPr>
        </p:nvSpPr>
        <p:spPr>
          <a:xfrm>
            <a:off x="838200" y="1413164"/>
            <a:ext cx="10515600" cy="4763799"/>
          </a:xfrm>
        </p:spPr>
        <p:txBody>
          <a:bodyPr>
            <a:normAutofit lnSpcReduction="10000"/>
          </a:bodyPr>
          <a:lstStyle/>
          <a:p>
            <a:r>
              <a:rPr lang="en-CA" sz="3600" dirty="0">
                <a:latin typeface="Arial" panose="020B0604020202020204" pitchFamily="34" charset="0"/>
                <a:ea typeface="Calibri" panose="020F0502020204030204" pitchFamily="34" charset="0"/>
              </a:rPr>
              <a:t>Resilience has been defined as “the capacity of individuals, communities and systems to survive in the face of stress and shocks, and even transform when conditions require” (Akbar 2017, ii</a:t>
            </a:r>
            <a:r>
              <a:rPr lang="en-CA" sz="3600" dirty="0" smtClean="0">
                <a:latin typeface="Arial" panose="020B0604020202020204" pitchFamily="34" charset="0"/>
                <a:ea typeface="Calibri" panose="020F0502020204030204" pitchFamily="34" charset="0"/>
              </a:rPr>
              <a:t>)</a:t>
            </a:r>
          </a:p>
          <a:p>
            <a:r>
              <a:rPr lang="en-CA" sz="3600" dirty="0" smtClean="0">
                <a:solidFill>
                  <a:srgbClr val="222222"/>
                </a:solidFill>
                <a:latin typeface="Arial" panose="020B0604020202020204" pitchFamily="34" charset="0"/>
                <a:ea typeface="Times New Roman" panose="02020603050405020304" pitchFamily="18" charset="0"/>
              </a:rPr>
              <a:t>Focus on immigrants </a:t>
            </a:r>
            <a:r>
              <a:rPr lang="en-CA" sz="3600" dirty="0">
                <a:solidFill>
                  <a:srgbClr val="222222"/>
                </a:solidFill>
                <a:latin typeface="Arial" panose="020B0604020202020204" pitchFamily="34" charset="0"/>
                <a:ea typeface="Times New Roman" panose="02020603050405020304" pitchFamily="18" charset="0"/>
              </a:rPr>
              <a:t>with neoliberal value sets of </a:t>
            </a:r>
            <a:r>
              <a:rPr lang="en-CA" sz="3600" dirty="0" smtClean="0">
                <a:solidFill>
                  <a:srgbClr val="222222"/>
                </a:solidFill>
                <a:latin typeface="Arial" panose="020B0604020202020204" pitchFamily="34" charset="0"/>
                <a:ea typeface="Times New Roman" panose="02020603050405020304" pitchFamily="18" charset="0"/>
              </a:rPr>
              <a:t>a </a:t>
            </a:r>
            <a:r>
              <a:rPr lang="en-CA" sz="3600" dirty="0">
                <a:solidFill>
                  <a:srgbClr val="222222"/>
                </a:solidFill>
                <a:latin typeface="Arial" panose="020B0604020202020204" pitchFamily="34" charset="0"/>
                <a:ea typeface="Times New Roman" panose="02020603050405020304" pitchFamily="18" charset="0"/>
              </a:rPr>
              <a:t>‘strong work ethic,’ high human capital skills, risk takers, and entrepreneurial, are thought to be more resilient fostering independence </a:t>
            </a:r>
            <a:r>
              <a:rPr lang="en-CA" sz="3600" dirty="0" smtClean="0">
                <a:solidFill>
                  <a:srgbClr val="222222"/>
                </a:solidFill>
                <a:latin typeface="Arial" panose="020B0604020202020204" pitchFamily="34" charset="0"/>
                <a:ea typeface="Times New Roman" panose="02020603050405020304" pitchFamily="18" charset="0"/>
              </a:rPr>
              <a:t>(Root </a:t>
            </a:r>
            <a:r>
              <a:rPr lang="en-CA" sz="3600" dirty="0">
                <a:solidFill>
                  <a:srgbClr val="222222"/>
                </a:solidFill>
                <a:latin typeface="Arial" panose="020B0604020202020204" pitchFamily="34" charset="0"/>
                <a:ea typeface="Times New Roman" panose="02020603050405020304" pitchFamily="18" charset="0"/>
              </a:rPr>
              <a:t>et al. </a:t>
            </a:r>
            <a:r>
              <a:rPr lang="en-CA" sz="3600" dirty="0" smtClean="0">
                <a:solidFill>
                  <a:srgbClr val="222222"/>
                </a:solidFill>
                <a:latin typeface="Arial" panose="020B0604020202020204" pitchFamily="34" charset="0"/>
                <a:ea typeface="Times New Roman" panose="02020603050405020304" pitchFamily="18" charset="0"/>
              </a:rPr>
              <a:t>2019)</a:t>
            </a:r>
            <a:endParaRPr lang="en-CA" sz="3600" dirty="0" smtClean="0">
              <a:latin typeface="Arial" panose="020B0604020202020204" pitchFamily="34" charset="0"/>
              <a:ea typeface="Calibri" panose="020F0502020204030204" pitchFamily="34" charset="0"/>
            </a:endParaRPr>
          </a:p>
          <a:p>
            <a:endParaRPr lang="en-US" sz="3600" dirty="0" smtClean="0"/>
          </a:p>
        </p:txBody>
      </p:sp>
      <p:sp>
        <p:nvSpPr>
          <p:cNvPr id="4" name="Slide Number Placeholder 3"/>
          <p:cNvSpPr>
            <a:spLocks noGrp="1"/>
          </p:cNvSpPr>
          <p:nvPr>
            <p:ph type="sldNum" sz="quarter" idx="12"/>
          </p:nvPr>
        </p:nvSpPr>
        <p:spPr/>
        <p:txBody>
          <a:bodyPr/>
          <a:lstStyle/>
          <a:p>
            <a:fld id="{A31D559B-35E0-4CB4-9E20-E8A7E9F8B717}" type="slidenum">
              <a:rPr lang="en-CA" smtClean="0"/>
              <a:t>3</a:t>
            </a:fld>
            <a:endParaRPr lang="en-CA"/>
          </a:p>
        </p:txBody>
      </p:sp>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158356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2"/>
            <a:ext cx="10515600" cy="438439"/>
          </a:xfrm>
        </p:spPr>
        <p:txBody>
          <a:bodyPr>
            <a:normAutofit fontScale="90000"/>
          </a:bodyPr>
          <a:lstStyle/>
          <a:p>
            <a:r>
              <a:rPr lang="en-US" b="1" dirty="0" smtClean="0"/>
              <a:t>Resilience continued …</a:t>
            </a:r>
            <a:endParaRPr lang="en-CA" b="1" dirty="0"/>
          </a:p>
        </p:txBody>
      </p:sp>
      <p:sp>
        <p:nvSpPr>
          <p:cNvPr id="3" name="Content Placeholder 2"/>
          <p:cNvSpPr>
            <a:spLocks noGrp="1"/>
          </p:cNvSpPr>
          <p:nvPr>
            <p:ph idx="1"/>
          </p:nvPr>
        </p:nvSpPr>
        <p:spPr>
          <a:xfrm>
            <a:off x="838200" y="923636"/>
            <a:ext cx="10515600" cy="5253327"/>
          </a:xfrm>
        </p:spPr>
        <p:txBody>
          <a:bodyPr>
            <a:normAutofit/>
          </a:bodyPr>
          <a:lstStyle/>
          <a:p>
            <a:r>
              <a:rPr lang="en-CA" dirty="0" smtClean="0">
                <a:solidFill>
                  <a:srgbClr val="222222"/>
                </a:solidFill>
                <a:latin typeface="Arial" panose="020B0604020202020204" pitchFamily="34" charset="0"/>
                <a:ea typeface="Times New Roman" panose="02020603050405020304" pitchFamily="18" charset="0"/>
              </a:rPr>
              <a:t>An approach that channels </a:t>
            </a:r>
            <a:r>
              <a:rPr lang="en-CA" dirty="0">
                <a:solidFill>
                  <a:srgbClr val="222222"/>
                </a:solidFill>
                <a:latin typeface="Arial" panose="020B0604020202020204" pitchFamily="34" charset="0"/>
                <a:ea typeface="Times New Roman" panose="02020603050405020304" pitchFamily="18" charset="0"/>
              </a:rPr>
              <a:t>understandings of resilience </a:t>
            </a:r>
            <a:r>
              <a:rPr lang="en-CA" dirty="0" smtClean="0">
                <a:solidFill>
                  <a:srgbClr val="222222"/>
                </a:solidFill>
                <a:latin typeface="Arial" panose="020B0604020202020204" pitchFamily="34" charset="0"/>
                <a:ea typeface="Times New Roman" panose="02020603050405020304" pitchFamily="18" charset="0"/>
              </a:rPr>
              <a:t>to individualism</a:t>
            </a:r>
            <a:r>
              <a:rPr lang="en-CA" dirty="0">
                <a:solidFill>
                  <a:srgbClr val="222222"/>
                </a:solidFill>
                <a:latin typeface="Arial" panose="020B0604020202020204" pitchFamily="34" charset="0"/>
                <a:ea typeface="Times New Roman" panose="02020603050405020304" pitchFamily="18" charset="0"/>
              </a:rPr>
              <a:t>, self-reliance, and minimizing the value of government support and </a:t>
            </a:r>
            <a:r>
              <a:rPr lang="en-CA" dirty="0" err="1" smtClean="0">
                <a:solidFill>
                  <a:srgbClr val="222222"/>
                </a:solidFill>
                <a:latin typeface="Arial" panose="020B0604020202020204" pitchFamily="34" charset="0"/>
                <a:ea typeface="Times New Roman" panose="02020603050405020304" pitchFamily="18" charset="0"/>
              </a:rPr>
              <a:t>nonprofit</a:t>
            </a:r>
            <a:r>
              <a:rPr lang="en-CA" dirty="0" smtClean="0">
                <a:solidFill>
                  <a:srgbClr val="222222"/>
                </a:solidFill>
                <a:latin typeface="Arial" panose="020B0604020202020204" pitchFamily="34" charset="0"/>
                <a:ea typeface="Times New Roman" panose="02020603050405020304" pitchFamily="18" charset="0"/>
              </a:rPr>
              <a:t> roles </a:t>
            </a:r>
            <a:r>
              <a:rPr lang="en-CA" dirty="0">
                <a:solidFill>
                  <a:srgbClr val="222222"/>
                </a:solidFill>
                <a:latin typeface="Arial" panose="020B0604020202020204" pitchFamily="34" charset="0"/>
                <a:ea typeface="Times New Roman" panose="02020603050405020304" pitchFamily="18" charset="0"/>
              </a:rPr>
              <a:t>in the settlement </a:t>
            </a:r>
            <a:r>
              <a:rPr lang="en-CA" dirty="0" smtClean="0">
                <a:solidFill>
                  <a:srgbClr val="222222"/>
                </a:solidFill>
                <a:latin typeface="Arial" panose="020B0604020202020204" pitchFamily="34" charset="0"/>
                <a:ea typeface="Times New Roman" panose="02020603050405020304" pitchFamily="18" charset="0"/>
              </a:rPr>
              <a:t>process</a:t>
            </a:r>
          </a:p>
          <a:p>
            <a:endParaRPr lang="en-CA" dirty="0" smtClean="0">
              <a:solidFill>
                <a:srgbClr val="222222"/>
              </a:solidFill>
              <a:latin typeface="Arial" panose="020B0604020202020204" pitchFamily="34" charset="0"/>
              <a:ea typeface="Times New Roman" panose="02020603050405020304" pitchFamily="18" charset="0"/>
            </a:endParaRPr>
          </a:p>
          <a:p>
            <a:r>
              <a:rPr lang="en-CA" dirty="0" err="1"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Ignors</a:t>
            </a:r>
            <a:r>
              <a:rPr lang="en-CA"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CA"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idea of social resilience </a:t>
            </a:r>
            <a:r>
              <a:rPr lang="en-CA"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and the value of more collective </a:t>
            </a:r>
            <a:r>
              <a:rPr lang="en-CA"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social structures, most importantly from the state and civil society</a:t>
            </a:r>
            <a:r>
              <a:rPr lang="en-CA"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CA"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in producing support structures that enable resilience to be fostered by immigrant populations and for strong systems of interdependence to be created. </a:t>
            </a:r>
            <a:endParaRPr lang="en-CA"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endParaRPr lang="en-CA"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CA" dirty="0"/>
          </a:p>
        </p:txBody>
      </p:sp>
      <p:sp>
        <p:nvSpPr>
          <p:cNvPr id="4" name="Slide Number Placeholder 3"/>
          <p:cNvSpPr>
            <a:spLocks noGrp="1"/>
          </p:cNvSpPr>
          <p:nvPr>
            <p:ph type="sldNum" sz="quarter" idx="12"/>
          </p:nvPr>
        </p:nvSpPr>
        <p:spPr/>
        <p:txBody>
          <a:bodyPr/>
          <a:lstStyle/>
          <a:p>
            <a:fld id="{A31D559B-35E0-4CB4-9E20-E8A7E9F8B717}" type="slidenum">
              <a:rPr lang="en-CA" smtClean="0"/>
              <a:t>4</a:t>
            </a:fld>
            <a:endParaRPr lang="en-CA"/>
          </a:p>
        </p:txBody>
      </p:sp>
      <p:pic>
        <p:nvPicPr>
          <p:cNvPr id="3074" name="Picture 2" descr="Ryerson Centre for Immigration and Settl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5900" y="232063"/>
            <a:ext cx="2247900" cy="57150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309668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023927" y="500062"/>
            <a:ext cx="2249619" cy="573074"/>
          </a:xfrm>
          <a:prstGeom prst="rect">
            <a:avLst/>
          </a:prstGeom>
        </p:spPr>
      </p:pic>
      <p:sp>
        <p:nvSpPr>
          <p:cNvPr id="2" name="Title 1"/>
          <p:cNvSpPr>
            <a:spLocks noGrp="1"/>
          </p:cNvSpPr>
          <p:nvPr>
            <p:ph type="title"/>
          </p:nvPr>
        </p:nvSpPr>
        <p:spPr>
          <a:xfrm>
            <a:off x="838200" y="500062"/>
            <a:ext cx="10515600" cy="829974"/>
          </a:xfrm>
        </p:spPr>
        <p:txBody>
          <a:bodyPr>
            <a:normAutofit fontScale="90000"/>
          </a:bodyPr>
          <a:lstStyle/>
          <a:p>
            <a:r>
              <a:rPr lang="en-CA" b="1" dirty="0">
                <a:solidFill>
                  <a:srgbClr val="222222"/>
                </a:solidFill>
                <a:latin typeface="Arial" panose="020B0604020202020204" pitchFamily="34" charset="0"/>
                <a:ea typeface="Times New Roman" panose="02020603050405020304" pitchFamily="18" charset="0"/>
              </a:rPr>
              <a:t>Social Inclusion and the Migrant Settlement Process</a:t>
            </a:r>
            <a:endParaRPr lang="en-CA" dirty="0"/>
          </a:p>
        </p:txBody>
      </p:sp>
      <p:sp>
        <p:nvSpPr>
          <p:cNvPr id="3" name="Content Placeholder 2"/>
          <p:cNvSpPr>
            <a:spLocks noGrp="1"/>
          </p:cNvSpPr>
          <p:nvPr>
            <p:ph idx="1"/>
          </p:nvPr>
        </p:nvSpPr>
        <p:spPr>
          <a:xfrm>
            <a:off x="838200" y="1459345"/>
            <a:ext cx="10515600" cy="4717618"/>
          </a:xfrm>
        </p:spPr>
        <p:txBody>
          <a:bodyPr>
            <a:normAutofit/>
          </a:bodyPr>
          <a:lstStyle/>
          <a:p>
            <a:r>
              <a:rPr lang="en-CA" dirty="0">
                <a:solidFill>
                  <a:srgbClr val="222222"/>
                </a:solidFill>
                <a:latin typeface="Arial" panose="020B0604020202020204" pitchFamily="34" charset="0"/>
                <a:ea typeface="Times New Roman" panose="02020603050405020304" pitchFamily="18" charset="0"/>
                <a:cs typeface="Arial" panose="020B0604020202020204" pitchFamily="34" charset="0"/>
              </a:rPr>
              <a:t>D</a:t>
            </a:r>
            <a:r>
              <a:rPr lang="en-CA"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ense networks </a:t>
            </a:r>
            <a:r>
              <a:rPr lang="en-CA" dirty="0">
                <a:solidFill>
                  <a:srgbClr val="222222"/>
                </a:solidFill>
                <a:latin typeface="Arial" panose="020B0604020202020204" pitchFamily="34" charset="0"/>
                <a:ea typeface="Times New Roman" panose="02020603050405020304" pitchFamily="18" charset="0"/>
                <a:cs typeface="Arial" panose="020B0604020202020204" pitchFamily="34" charset="0"/>
              </a:rPr>
              <a:t>of agencies providing settlement services in some urban </a:t>
            </a:r>
            <a:r>
              <a:rPr lang="en-CA"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areas </a:t>
            </a:r>
            <a:r>
              <a:rPr lang="en-CA" dirty="0">
                <a:solidFill>
                  <a:srgbClr val="222222"/>
                </a:solidFill>
                <a:latin typeface="Arial" panose="020B0604020202020204" pitchFamily="34" charset="0"/>
                <a:ea typeface="Times New Roman" panose="02020603050405020304" pitchFamily="18" charset="0"/>
                <a:cs typeface="Arial" panose="020B0604020202020204" pitchFamily="34" charset="0"/>
              </a:rPr>
              <a:t>constitute ‘service hubs’ (a non-profit common) (</a:t>
            </a:r>
            <a:r>
              <a:rPr lang="en-CA" dirty="0" err="1">
                <a:solidFill>
                  <a:srgbClr val="222222"/>
                </a:solidFill>
                <a:latin typeface="Arial" panose="020B0604020202020204" pitchFamily="34" charset="0"/>
                <a:ea typeface="Times New Roman" panose="02020603050405020304" pitchFamily="18" charset="0"/>
                <a:cs typeface="Arial" panose="020B0604020202020204" pitchFamily="34" charset="0"/>
              </a:rPr>
              <a:t>Deverteuil</a:t>
            </a:r>
            <a:r>
              <a:rPr lang="en-CA" dirty="0">
                <a:solidFill>
                  <a:srgbClr val="222222"/>
                </a:solidFill>
                <a:latin typeface="Arial" panose="020B0604020202020204" pitchFamily="34" charset="0"/>
                <a:ea typeface="Times New Roman" panose="02020603050405020304" pitchFamily="18" charset="0"/>
                <a:cs typeface="Arial" panose="020B0604020202020204" pitchFamily="34" charset="0"/>
              </a:rPr>
              <a:t> 2016, 241-244) that rests beyond purely commercial space offering anchors of support &amp;</a:t>
            </a:r>
            <a:r>
              <a:rPr lang="en-CA"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solidarity </a:t>
            </a:r>
            <a:r>
              <a:rPr lang="en-CA" dirty="0">
                <a:solidFill>
                  <a:srgbClr val="222222"/>
                </a:solidFill>
                <a:latin typeface="Arial" panose="020B0604020202020204" pitchFamily="34" charset="0"/>
                <a:ea typeface="Times New Roman" panose="02020603050405020304" pitchFamily="18" charset="0"/>
                <a:cs typeface="Arial" panose="020B0604020202020204" pitchFamily="34" charset="0"/>
              </a:rPr>
              <a:t>for newcomer </a:t>
            </a:r>
            <a:r>
              <a:rPr lang="en-CA"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populations</a:t>
            </a:r>
          </a:p>
          <a:p>
            <a:r>
              <a:rPr lang="en-CA" dirty="0">
                <a:latin typeface="Arial" panose="020B0604020202020204" pitchFamily="34" charset="0"/>
                <a:ea typeface="Calibri" panose="020F0502020204030204" pitchFamily="34" charset="0"/>
                <a:cs typeface="Arial" panose="020B0604020202020204" pitchFamily="34" charset="0"/>
              </a:rPr>
              <a:t>“[I]t is essential to recognize </a:t>
            </a:r>
            <a:r>
              <a:rPr lang="en-CA" dirty="0">
                <a:latin typeface="Arial" panose="020B0604020202020204" pitchFamily="34" charset="0"/>
                <a:cs typeface="Arial" panose="020B0604020202020204" pitchFamily="34" charset="0"/>
              </a:rPr>
              <a:t>that for newcomers to Canada, the settlement process is a lifelong journey,” often continuing into the second or third generation (Richmond and Shields 2005, 515). </a:t>
            </a:r>
            <a:endParaRPr lang="en-CA" dirty="0" smtClean="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rPr>
              <a:t>3</a:t>
            </a:r>
            <a:r>
              <a:rPr lang="en-CA" dirty="0" smtClean="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stages to the continuum of </a:t>
            </a:r>
            <a:r>
              <a:rPr lang="en-CA" dirty="0" smtClean="0">
                <a:latin typeface="Arial" panose="020B0604020202020204" pitchFamily="34" charset="0"/>
                <a:cs typeface="Arial" panose="020B0604020202020204" pitchFamily="34" charset="0"/>
              </a:rPr>
              <a:t>settlement: 1) adjustment; 2) adaption and 3) integration. </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1D559B-35E0-4CB4-9E20-E8A7E9F8B717}" type="slidenum">
              <a:rPr lang="en-CA" smtClean="0"/>
              <a:t>5</a:t>
            </a:fld>
            <a:endParaRPr lang="en-CA"/>
          </a:p>
        </p:txBody>
      </p:sp>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2627442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033164" y="365126"/>
            <a:ext cx="2249619" cy="573074"/>
          </a:xfrm>
          <a:prstGeom prst="rect">
            <a:avLst/>
          </a:prstGeom>
        </p:spPr>
      </p:pic>
      <p:sp>
        <p:nvSpPr>
          <p:cNvPr id="2" name="Title 1"/>
          <p:cNvSpPr>
            <a:spLocks noGrp="1"/>
          </p:cNvSpPr>
          <p:nvPr>
            <p:ph type="title"/>
          </p:nvPr>
        </p:nvSpPr>
        <p:spPr>
          <a:xfrm>
            <a:off x="838200" y="365126"/>
            <a:ext cx="10515600" cy="900256"/>
          </a:xfrm>
        </p:spPr>
        <p:txBody>
          <a:bodyPr>
            <a:normAutofit/>
          </a:bodyPr>
          <a:lstStyle/>
          <a:p>
            <a:r>
              <a:rPr lang="en-CA" sz="4000" b="1" dirty="0">
                <a:solidFill>
                  <a:srgbClr val="222222"/>
                </a:solidFill>
                <a:latin typeface="Arial" panose="020B0604020202020204" pitchFamily="34" charset="0"/>
                <a:ea typeface="Times New Roman" panose="02020603050405020304" pitchFamily="18" charset="0"/>
              </a:rPr>
              <a:t>Social Inclusion and </a:t>
            </a:r>
            <a:r>
              <a:rPr lang="en-CA" sz="4000" b="1" dirty="0" smtClean="0">
                <a:solidFill>
                  <a:srgbClr val="222222"/>
                </a:solidFill>
                <a:latin typeface="Arial" panose="020B0604020202020204" pitchFamily="34" charset="0"/>
                <a:ea typeface="Times New Roman" panose="02020603050405020304" pitchFamily="18" charset="0"/>
              </a:rPr>
              <a:t>…</a:t>
            </a:r>
            <a:endParaRPr lang="en-CA" dirty="0"/>
          </a:p>
        </p:txBody>
      </p:sp>
      <p:sp>
        <p:nvSpPr>
          <p:cNvPr id="3" name="Content Placeholder 2"/>
          <p:cNvSpPr>
            <a:spLocks noGrp="1"/>
          </p:cNvSpPr>
          <p:nvPr>
            <p:ph idx="1"/>
          </p:nvPr>
        </p:nvSpPr>
        <p:spPr>
          <a:xfrm>
            <a:off x="838200" y="1265382"/>
            <a:ext cx="10515600" cy="4911581"/>
          </a:xfrm>
        </p:spPr>
        <p:txBody>
          <a:bodyPr>
            <a:normAutofit lnSpcReduction="10000"/>
          </a:bodyPr>
          <a:lstStyle/>
          <a:p>
            <a:r>
              <a:rPr lang="en-CA" dirty="0">
                <a:latin typeface="Arial" panose="020B0604020202020204" pitchFamily="34" charset="0"/>
                <a:ea typeface="Calibri" panose="020F0502020204030204" pitchFamily="34" charset="0"/>
                <a:cs typeface="Arial" panose="020B0604020202020204" pitchFamily="34" charset="0"/>
              </a:rPr>
              <a:t>“settlement </a:t>
            </a:r>
            <a:r>
              <a:rPr lang="en-CA" dirty="0" smtClean="0">
                <a:latin typeface="Arial" panose="020B0604020202020204" pitchFamily="34" charset="0"/>
                <a:ea typeface="Calibri" panose="020F0502020204030204" pitchFamily="34" charset="0"/>
                <a:cs typeface="Arial" panose="020B0604020202020204" pitchFamily="34" charset="0"/>
              </a:rPr>
              <a:t>funding … </a:t>
            </a:r>
            <a:r>
              <a:rPr lang="en-CA" dirty="0">
                <a:latin typeface="Arial" panose="020B0604020202020204" pitchFamily="34" charset="0"/>
                <a:cs typeface="Arial" panose="020B0604020202020204" pitchFamily="34" charset="0"/>
              </a:rPr>
              <a:t>focussed on the initial stages of </a:t>
            </a:r>
            <a:r>
              <a:rPr lang="en-CA" b="1" dirty="0">
                <a:latin typeface="Arial" panose="020B0604020202020204" pitchFamily="34" charset="0"/>
                <a:cs typeface="Arial" panose="020B0604020202020204" pitchFamily="34" charset="0"/>
              </a:rPr>
              <a:t>adjustment</a:t>
            </a:r>
            <a:r>
              <a:rPr lang="en-CA" dirty="0">
                <a:latin typeface="Arial" panose="020B0604020202020204" pitchFamily="34" charset="0"/>
                <a:cs typeface="Arial" panose="020B0604020202020204" pitchFamily="34" charset="0"/>
              </a:rPr>
              <a:t> and to some extent </a:t>
            </a:r>
            <a:r>
              <a:rPr lang="en-CA" b="1" dirty="0">
                <a:latin typeface="Arial" panose="020B0604020202020204" pitchFamily="34" charset="0"/>
                <a:cs typeface="Arial" panose="020B0604020202020204" pitchFamily="34" charset="0"/>
              </a:rPr>
              <a:t>adaption</a:t>
            </a:r>
            <a:r>
              <a:rPr lang="en-CA" dirty="0">
                <a:latin typeface="Arial" panose="020B0604020202020204" pitchFamily="34" charset="0"/>
                <a:cs typeface="Arial" panose="020B0604020202020204" pitchFamily="34" charset="0"/>
              </a:rPr>
              <a:t>, in spite of the fact that the process of settlement continues throughout the life of the newcomer” </a:t>
            </a:r>
            <a:r>
              <a:rPr lang="en-CA" dirty="0" smtClean="0">
                <a:latin typeface="Arial" panose="020B0604020202020204" pitchFamily="34" charset="0"/>
                <a:cs typeface="Arial" panose="020B0604020202020204" pitchFamily="34" charset="0"/>
              </a:rPr>
              <a:t>(</a:t>
            </a:r>
            <a:r>
              <a:rPr lang="en-CA" dirty="0" smtClean="0">
                <a:latin typeface="Arial" panose="020B0604020202020204" pitchFamily="34" charset="0"/>
                <a:ea typeface="Calibri" panose="020F0502020204030204" pitchFamily="34" charset="0"/>
                <a:cs typeface="Arial" panose="020B0604020202020204" pitchFamily="34" charset="0"/>
              </a:rPr>
              <a:t>Richmond </a:t>
            </a:r>
            <a:r>
              <a:rPr lang="en-CA" dirty="0">
                <a:latin typeface="Arial" panose="020B0604020202020204" pitchFamily="34" charset="0"/>
                <a:ea typeface="Calibri" panose="020F0502020204030204" pitchFamily="34" charset="0"/>
                <a:cs typeface="Arial" panose="020B0604020202020204" pitchFamily="34" charset="0"/>
              </a:rPr>
              <a:t>and </a:t>
            </a:r>
            <a:r>
              <a:rPr lang="en-CA" dirty="0" err="1">
                <a:latin typeface="Arial" panose="020B0604020202020204" pitchFamily="34" charset="0"/>
                <a:ea typeface="Calibri" panose="020F0502020204030204" pitchFamily="34" charset="0"/>
                <a:cs typeface="Arial" panose="020B0604020202020204" pitchFamily="34" charset="0"/>
              </a:rPr>
              <a:t>Omidvar</a:t>
            </a:r>
            <a:r>
              <a:rPr lang="en-CA" dirty="0">
                <a:latin typeface="Arial" panose="020B0604020202020204" pitchFamily="34" charset="0"/>
                <a:ea typeface="Calibri" panose="020F0502020204030204" pitchFamily="34" charset="0"/>
                <a:cs typeface="Arial" panose="020B0604020202020204" pitchFamily="34" charset="0"/>
              </a:rPr>
              <a:t> </a:t>
            </a:r>
            <a:r>
              <a:rPr lang="en-CA" dirty="0" smtClean="0">
                <a:latin typeface="Arial" panose="020B0604020202020204" pitchFamily="34" charset="0"/>
                <a:cs typeface="Arial" panose="020B0604020202020204" pitchFamily="34" charset="0"/>
              </a:rPr>
              <a:t>2003</a:t>
            </a:r>
            <a:r>
              <a:rPr lang="en-CA" dirty="0">
                <a:latin typeface="Arial" panose="020B0604020202020204" pitchFamily="34" charset="0"/>
                <a:cs typeface="Arial" panose="020B0604020202020204" pitchFamily="34" charset="0"/>
              </a:rPr>
              <a:t>, 7</a:t>
            </a:r>
            <a:r>
              <a:rPr lang="en-CA" dirty="0" smtClean="0">
                <a:latin typeface="Arial" panose="020B0604020202020204" pitchFamily="34" charset="0"/>
                <a:cs typeface="Arial" panose="020B0604020202020204" pitchFamily="34" charset="0"/>
              </a:rPr>
              <a:t>)</a:t>
            </a:r>
          </a:p>
          <a:p>
            <a:r>
              <a:rPr lang="en-CA"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also, </a:t>
            </a:r>
            <a:r>
              <a:rPr lang="en-CA" dirty="0">
                <a:solidFill>
                  <a:srgbClr val="222222"/>
                </a:solidFill>
                <a:latin typeface="Arial" panose="020B0604020202020204" pitchFamily="34" charset="0"/>
                <a:ea typeface="Times New Roman" panose="02020603050405020304" pitchFamily="18" charset="0"/>
                <a:cs typeface="Arial" panose="020B0604020202020204" pitchFamily="34" charset="0"/>
              </a:rPr>
              <a:t>some migrants to Canada are largely excluded from most supports, including most refugee claimants, international students, ‘illegalized’ migrants, </a:t>
            </a:r>
            <a:r>
              <a:rPr lang="en-CA"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etc.</a:t>
            </a:r>
          </a:p>
          <a:p>
            <a:r>
              <a:rPr lang="en-CA" sz="3000" dirty="0" smtClean="0">
                <a:latin typeface="Arial" panose="020B0604020202020204" pitchFamily="34" charset="0"/>
                <a:ea typeface="Calibri" panose="020F0502020204030204" pitchFamily="34" charset="0"/>
                <a:cs typeface="Arial" panose="020B0604020202020204" pitchFamily="34" charset="0"/>
              </a:rPr>
              <a:t>This </a:t>
            </a:r>
            <a:r>
              <a:rPr lang="en-CA" sz="3000" dirty="0">
                <a:latin typeface="Arial" panose="020B0604020202020204" pitchFamily="34" charset="0"/>
                <a:ea typeface="Calibri" panose="020F0502020204030204" pitchFamily="34" charset="0"/>
                <a:cs typeface="Arial" panose="020B0604020202020204" pitchFamily="34" charset="0"/>
              </a:rPr>
              <a:t>short-term focus and exclusions, add pressure on cities, non-profit agencies and newcomer communities, who primarily shoulder “the longer-term effects of the lack of crucial medium-term integration processes” (Papillion 2002, 21).</a:t>
            </a:r>
          </a:p>
          <a:p>
            <a:endParaRPr lang="en-CA" dirty="0" smtClean="0"/>
          </a:p>
          <a:p>
            <a:endParaRPr lang="en-CA" dirty="0"/>
          </a:p>
        </p:txBody>
      </p:sp>
      <p:sp>
        <p:nvSpPr>
          <p:cNvPr id="4" name="Slide Number Placeholder 3"/>
          <p:cNvSpPr>
            <a:spLocks noGrp="1"/>
          </p:cNvSpPr>
          <p:nvPr>
            <p:ph type="sldNum" sz="quarter" idx="12"/>
          </p:nvPr>
        </p:nvSpPr>
        <p:spPr/>
        <p:txBody>
          <a:bodyPr/>
          <a:lstStyle/>
          <a:p>
            <a:fld id="{A31D559B-35E0-4CB4-9E20-E8A7E9F8B717}" type="slidenum">
              <a:rPr lang="en-CA" smtClean="0"/>
              <a:t>6</a:t>
            </a:fld>
            <a:endParaRPr lang="en-CA"/>
          </a:p>
        </p:txBody>
      </p:sp>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181674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033164" y="365126"/>
            <a:ext cx="2249619" cy="573074"/>
          </a:xfrm>
          <a:prstGeom prst="rect">
            <a:avLst/>
          </a:prstGeom>
        </p:spPr>
      </p:pic>
      <p:sp>
        <p:nvSpPr>
          <p:cNvPr id="2" name="Title 1"/>
          <p:cNvSpPr>
            <a:spLocks noGrp="1"/>
          </p:cNvSpPr>
          <p:nvPr>
            <p:ph type="title"/>
          </p:nvPr>
        </p:nvSpPr>
        <p:spPr>
          <a:xfrm>
            <a:off x="838200" y="185739"/>
            <a:ext cx="10515600" cy="710189"/>
          </a:xfrm>
        </p:spPr>
        <p:txBody>
          <a:bodyPr>
            <a:normAutofit/>
          </a:bodyPr>
          <a:lstStyle/>
          <a:p>
            <a:r>
              <a:rPr lang="en-US" b="1" dirty="0" smtClean="0"/>
              <a:t>Some Key Findings</a:t>
            </a:r>
            <a:endParaRPr lang="en-CA" b="1" dirty="0"/>
          </a:p>
        </p:txBody>
      </p:sp>
      <p:sp>
        <p:nvSpPr>
          <p:cNvPr id="3" name="Content Placeholder 2"/>
          <p:cNvSpPr>
            <a:spLocks noGrp="1"/>
          </p:cNvSpPr>
          <p:nvPr>
            <p:ph idx="1"/>
          </p:nvPr>
        </p:nvSpPr>
        <p:spPr>
          <a:xfrm>
            <a:off x="838200" y="938200"/>
            <a:ext cx="10515600" cy="5238763"/>
          </a:xfrm>
        </p:spPr>
        <p:txBody>
          <a:bodyPr>
            <a:normAutofit/>
          </a:bodyPr>
          <a:lstStyle/>
          <a:p>
            <a:pPr marL="0" indent="0">
              <a:buNone/>
            </a:pPr>
            <a:r>
              <a:rPr lang="en-CA" dirty="0" smtClean="0">
                <a:latin typeface="Arial" panose="020B0604020202020204" pitchFamily="34" charset="0"/>
                <a:ea typeface="Calibri" panose="020F0502020204030204" pitchFamily="34" charset="0"/>
                <a:cs typeface="Arial" panose="020B0604020202020204" pitchFamily="34" charset="0"/>
              </a:rPr>
              <a:t>1) settlement increasingly shaped by the federalization of immigration </a:t>
            </a:r>
            <a:r>
              <a:rPr lang="en-CA" dirty="0">
                <a:latin typeface="Arial" panose="020B0604020202020204" pitchFamily="34" charset="0"/>
                <a:ea typeface="Calibri" panose="020F0502020204030204" pitchFamily="34" charset="0"/>
                <a:cs typeface="Arial" panose="020B0604020202020204" pitchFamily="34" charset="0"/>
              </a:rPr>
              <a:t>and settlement policy and programing as provinces and territories have gained an </a:t>
            </a:r>
            <a:r>
              <a:rPr lang="en-CA" dirty="0">
                <a:latin typeface="Arial" panose="020B0604020202020204" pitchFamily="34" charset="0"/>
                <a:cs typeface="Arial" panose="020B0604020202020204" pitchFamily="34" charset="0"/>
              </a:rPr>
              <a:t>increasing stake in this </a:t>
            </a:r>
            <a:r>
              <a:rPr lang="en-CA" dirty="0" smtClean="0">
                <a:latin typeface="Arial" panose="020B0604020202020204" pitchFamily="34" charset="0"/>
                <a:cs typeface="Arial" panose="020B0604020202020204" pitchFamily="34" charset="0"/>
              </a:rPr>
              <a:t>area</a:t>
            </a:r>
          </a:p>
          <a:p>
            <a:r>
              <a:rPr lang="en-CA" dirty="0">
                <a:latin typeface="Arial" panose="020B0604020202020204" pitchFamily="34" charset="0"/>
                <a:ea typeface="Calibri" panose="020F0502020204030204" pitchFamily="34" charset="0"/>
              </a:rPr>
              <a:t>C</a:t>
            </a:r>
            <a:r>
              <a:rPr lang="en-CA" dirty="0" smtClean="0">
                <a:latin typeface="Arial" panose="020B0604020202020204" pitchFamily="34" charset="0"/>
                <a:ea typeface="Calibri" panose="020F0502020204030204" pitchFamily="34" charset="0"/>
              </a:rPr>
              <a:t>itie</a:t>
            </a:r>
            <a:r>
              <a:rPr lang="en-CA" dirty="0" smtClean="0"/>
              <a:t>s </a:t>
            </a:r>
            <a:r>
              <a:rPr lang="en-CA" dirty="0"/>
              <a:t>have become major immigrant hubs and are increasingly relied upon to foster resilience among newcomer </a:t>
            </a:r>
            <a:r>
              <a:rPr lang="en-CA" dirty="0" smtClean="0"/>
              <a:t>residents but restricted in their role by </a:t>
            </a:r>
            <a:r>
              <a:rPr lang="en-CA" dirty="0"/>
              <a:t>constitutional, operational and financial </a:t>
            </a:r>
            <a:r>
              <a:rPr lang="en-CA" dirty="0" smtClean="0"/>
              <a:t>limitations. </a:t>
            </a:r>
          </a:p>
          <a:p>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2) </a:t>
            </a:r>
            <a:r>
              <a:rPr lang="en-CA" sz="2400" dirty="0" smtClean="0">
                <a:latin typeface="Arial" panose="020B0604020202020204" pitchFamily="34" charset="0"/>
              </a:rPr>
              <a:t>Key place of </a:t>
            </a:r>
            <a:r>
              <a:rPr lang="en-CA" sz="2400" dirty="0" smtClean="0">
                <a:latin typeface="Arial" panose="020B0604020202020204" pitchFamily="34" charset="0"/>
                <a:ea typeface="Calibri" panose="020F0502020204030204" pitchFamily="34" charset="0"/>
              </a:rPr>
              <a:t>non-</a:t>
            </a:r>
            <a:r>
              <a:rPr lang="en-CA" dirty="0" smtClean="0"/>
              <a:t>profit </a:t>
            </a:r>
            <a:r>
              <a:rPr lang="en-CA" dirty="0"/>
              <a:t>community organizations </a:t>
            </a:r>
            <a:r>
              <a:rPr lang="en-CA" dirty="0" smtClean="0"/>
              <a:t>in offering </a:t>
            </a:r>
            <a:r>
              <a:rPr lang="en-CA" dirty="0"/>
              <a:t>comprehensive, long-term and culturally and/or linguistically compatible settlement services to </a:t>
            </a:r>
            <a:r>
              <a:rPr lang="en-CA" dirty="0" smtClean="0"/>
              <a:t>settlement</a:t>
            </a:r>
          </a:p>
          <a:p>
            <a:r>
              <a:rPr lang="en-CA" sz="2400" dirty="0" smtClean="0">
                <a:latin typeface="Arial" panose="020B0604020202020204" pitchFamily="34" charset="0"/>
                <a:ea typeface="Calibri" panose="020F0502020204030204" pitchFamily="34" charset="0"/>
              </a:rPr>
              <a:t>Their </a:t>
            </a:r>
            <a:r>
              <a:rPr lang="en-CA" dirty="0" smtClean="0"/>
              <a:t>close </a:t>
            </a:r>
            <a:r>
              <a:rPr lang="en-CA" dirty="0"/>
              <a:t>connectedness to newcomer </a:t>
            </a:r>
            <a:r>
              <a:rPr lang="en-CA" dirty="0" smtClean="0"/>
              <a:t>communities enable them to be </a:t>
            </a:r>
            <a:r>
              <a:rPr lang="en-CA" dirty="0"/>
              <a:t>key advocates for </a:t>
            </a:r>
            <a:r>
              <a:rPr lang="en-CA" dirty="0" smtClean="0"/>
              <a:t>migrants</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1D559B-35E0-4CB4-9E20-E8A7E9F8B717}" type="slidenum">
              <a:rPr lang="en-CA" smtClean="0"/>
              <a:t>7</a:t>
            </a:fld>
            <a:endParaRPr lang="en-CA"/>
          </a:p>
        </p:txBody>
      </p:sp>
      <p:pic>
        <p:nvPicPr>
          <p:cNvPr id="7"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2355985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023928" y="316281"/>
            <a:ext cx="2249619" cy="573074"/>
          </a:xfrm>
          <a:prstGeom prst="rect">
            <a:avLst/>
          </a:prstGeom>
        </p:spPr>
      </p:pic>
      <p:sp>
        <p:nvSpPr>
          <p:cNvPr id="2" name="Title 1"/>
          <p:cNvSpPr>
            <a:spLocks noGrp="1"/>
          </p:cNvSpPr>
          <p:nvPr>
            <p:ph type="title"/>
          </p:nvPr>
        </p:nvSpPr>
        <p:spPr>
          <a:xfrm>
            <a:off x="838200" y="365126"/>
            <a:ext cx="10515600" cy="475384"/>
          </a:xfrm>
        </p:spPr>
        <p:txBody>
          <a:bodyPr>
            <a:normAutofit fontScale="90000"/>
          </a:bodyPr>
          <a:lstStyle/>
          <a:p>
            <a:r>
              <a:rPr lang="en-US" b="1" dirty="0" smtClean="0"/>
              <a:t>Some Key Findings continued …</a:t>
            </a:r>
            <a:endParaRPr lang="en-CA" b="1" dirty="0"/>
          </a:p>
        </p:txBody>
      </p:sp>
      <p:sp>
        <p:nvSpPr>
          <p:cNvPr id="3" name="Content Placeholder 2"/>
          <p:cNvSpPr>
            <a:spLocks noGrp="1"/>
          </p:cNvSpPr>
          <p:nvPr>
            <p:ph idx="1"/>
          </p:nvPr>
        </p:nvSpPr>
        <p:spPr>
          <a:xfrm>
            <a:off x="838200" y="889355"/>
            <a:ext cx="10515600" cy="5287608"/>
          </a:xfrm>
        </p:spPr>
        <p:txBody>
          <a:bodyPr>
            <a:normAutofit fontScale="85000" lnSpcReduction="20000"/>
          </a:bodyPr>
          <a:lstStyle/>
          <a:p>
            <a:pPr marL="0" indent="0">
              <a:lnSpc>
                <a:spcPct val="120000"/>
              </a:lnSpc>
              <a:buNone/>
            </a:pPr>
            <a:r>
              <a:rPr lang="en-US" sz="3300" dirty="0" smtClean="0">
                <a:latin typeface="Arial" panose="020B0604020202020204" pitchFamily="34" charset="0"/>
                <a:cs typeface="Arial" panose="020B0604020202020204" pitchFamily="34" charset="0"/>
              </a:rPr>
              <a:t>3) </a:t>
            </a:r>
            <a:r>
              <a:rPr lang="en-CA" sz="3300" dirty="0">
                <a:latin typeface="Arial" panose="020B0604020202020204" pitchFamily="34" charset="0"/>
                <a:ea typeface="Calibri" panose="020F0502020204030204" pitchFamily="34" charset="0"/>
                <a:cs typeface="Arial" panose="020B0604020202020204" pitchFamily="34" charset="0"/>
              </a:rPr>
              <a:t>Since the late 1980s, neoliberal public </a:t>
            </a:r>
            <a:r>
              <a:rPr lang="en-CA" sz="3300" dirty="0" smtClean="0">
                <a:latin typeface="Arial" panose="020B0604020202020204" pitchFamily="34" charset="0"/>
                <a:ea typeface="Calibri" panose="020F0502020204030204" pitchFamily="34" charset="0"/>
                <a:cs typeface="Arial" panose="020B0604020202020204" pitchFamily="34" charset="0"/>
              </a:rPr>
              <a:t>policy </a:t>
            </a:r>
            <a:r>
              <a:rPr lang="en-CA" sz="3300" dirty="0">
                <a:latin typeface="Arial" panose="020B0604020202020204" pitchFamily="34" charset="0"/>
                <a:ea typeface="Calibri" panose="020F0502020204030204" pitchFamily="34" charset="0"/>
                <a:cs typeface="Arial" panose="020B0604020202020204" pitchFamily="34" charset="0"/>
              </a:rPr>
              <a:t>has </a:t>
            </a:r>
            <a:r>
              <a:rPr lang="en-CA" sz="3300" dirty="0" smtClean="0">
                <a:latin typeface="Arial" panose="020B0604020202020204" pitchFamily="34" charset="0"/>
                <a:ea typeface="Calibri" panose="020F0502020204030204" pitchFamily="34" charset="0"/>
                <a:cs typeface="Arial" panose="020B0604020202020204" pitchFamily="34" charset="0"/>
              </a:rPr>
              <a:t>negatively impacted</a:t>
            </a:r>
            <a:r>
              <a:rPr lang="en-CA" sz="3300" dirty="0" smtClean="0">
                <a:latin typeface="Arial" panose="020B0604020202020204" pitchFamily="34" charset="0"/>
                <a:cs typeface="Arial" panose="020B0604020202020204" pitchFamily="34" charset="0"/>
              </a:rPr>
              <a:t> </a:t>
            </a:r>
            <a:r>
              <a:rPr lang="en-CA" sz="3300" dirty="0">
                <a:latin typeface="Arial" panose="020B0604020202020204" pitchFamily="34" charset="0"/>
                <a:cs typeface="Arial" panose="020B0604020202020204" pitchFamily="34" charset="0"/>
              </a:rPr>
              <a:t>the capacity of newcomer-serving organizations to foster resilience among their client </a:t>
            </a:r>
            <a:r>
              <a:rPr lang="en-CA" sz="3300" dirty="0" smtClean="0">
                <a:latin typeface="Arial" panose="020B0604020202020204" pitchFamily="34" charset="0"/>
                <a:cs typeface="Arial" panose="020B0604020202020204" pitchFamily="34" charset="0"/>
              </a:rPr>
              <a:t>communities (austerity, New Public Management).</a:t>
            </a:r>
          </a:p>
          <a:p>
            <a:pPr marL="0" indent="0">
              <a:lnSpc>
                <a:spcPct val="120000"/>
              </a:lnSpc>
              <a:buNone/>
            </a:pPr>
            <a:endParaRPr lang="en-US" sz="3300" dirty="0" smtClean="0">
              <a:latin typeface="Arial" panose="020B0604020202020204" pitchFamily="34" charset="0"/>
              <a:cs typeface="Arial" panose="020B0604020202020204" pitchFamily="34" charset="0"/>
            </a:endParaRPr>
          </a:p>
          <a:p>
            <a:pPr marL="0" marR="0" lvl="0" indent="0">
              <a:lnSpc>
                <a:spcPct val="120000"/>
              </a:lnSpc>
              <a:spcBef>
                <a:spcPts val="0"/>
              </a:spcBef>
              <a:spcAft>
                <a:spcPts val="800"/>
              </a:spcAft>
              <a:buNone/>
            </a:pPr>
            <a:r>
              <a:rPr lang="en-US" sz="3300" dirty="0" smtClean="0">
                <a:latin typeface="Arial" panose="020B0604020202020204" pitchFamily="34" charset="0"/>
                <a:cs typeface="Arial" panose="020B0604020202020204" pitchFamily="34" charset="0"/>
              </a:rPr>
              <a:t>4) </a:t>
            </a:r>
            <a:r>
              <a:rPr lang="en-CA" sz="3300" dirty="0" smtClean="0">
                <a:latin typeface="Arial" panose="020B0604020202020204" pitchFamily="34" charset="0"/>
                <a:ea typeface="Calibri" panose="020F0502020204030204" pitchFamily="34" charset="0"/>
                <a:cs typeface="Arial" panose="020B0604020202020204" pitchFamily="34" charset="0"/>
              </a:rPr>
              <a:t>This </a:t>
            </a:r>
            <a:r>
              <a:rPr lang="en-CA" sz="3300" dirty="0">
                <a:latin typeface="Arial" panose="020B0604020202020204" pitchFamily="34" charset="0"/>
                <a:ea typeface="Calibri" panose="020F0502020204030204" pitchFamily="34" charset="0"/>
                <a:cs typeface="Arial" panose="020B0604020202020204" pitchFamily="34" charset="0"/>
              </a:rPr>
              <a:t>dampens </a:t>
            </a:r>
            <a:r>
              <a:rPr lang="en-CA" sz="3300" dirty="0" smtClean="0">
                <a:latin typeface="Arial" panose="020B0604020202020204" pitchFamily="34" charset="0"/>
                <a:ea typeface="Calibri" panose="020F0502020204030204" pitchFamily="34" charset="0"/>
                <a:cs typeface="Arial" panose="020B0604020202020204" pitchFamily="34" charset="0"/>
              </a:rPr>
              <a:t>capacity-building, </a:t>
            </a:r>
            <a:r>
              <a:rPr lang="en-CA" sz="3300" dirty="0">
                <a:latin typeface="Arial" panose="020B0604020202020204" pitchFamily="34" charset="0"/>
                <a:ea typeface="Calibri" panose="020F0502020204030204" pitchFamily="34" charset="0"/>
                <a:cs typeface="Arial" panose="020B0604020202020204" pitchFamily="34" charset="0"/>
              </a:rPr>
              <a:t>problematizes </a:t>
            </a:r>
            <a:r>
              <a:rPr lang="en-CA" sz="3300" dirty="0" smtClean="0">
                <a:latin typeface="Arial" panose="020B0604020202020204" pitchFamily="34" charset="0"/>
                <a:ea typeface="Calibri" panose="020F0502020204030204" pitchFamily="34" charset="0"/>
                <a:cs typeface="Arial" panose="020B0604020202020204" pitchFamily="34" charset="0"/>
              </a:rPr>
              <a:t>collaboration </a:t>
            </a:r>
            <a:r>
              <a:rPr lang="en-CA" sz="3300" dirty="0">
                <a:latin typeface="Arial" panose="020B0604020202020204" pitchFamily="34" charset="0"/>
                <a:ea typeface="Calibri" panose="020F0502020204030204" pitchFamily="34" charset="0"/>
                <a:cs typeface="Arial" panose="020B0604020202020204" pitchFamily="34" charset="0"/>
              </a:rPr>
              <a:t>and worsens non-profit-government working relationships. In particular, smaller ethno-specific organizations with less collective resources are </a:t>
            </a:r>
            <a:r>
              <a:rPr lang="en-CA" sz="3300" dirty="0" smtClean="0">
                <a:latin typeface="Arial" panose="020B0604020202020204" pitchFamily="34" charset="0"/>
                <a:ea typeface="Calibri" panose="020F0502020204030204" pitchFamily="34" charset="0"/>
                <a:cs typeface="Arial" panose="020B0604020202020204" pitchFamily="34" charset="0"/>
              </a:rPr>
              <a:t>negatively </a:t>
            </a:r>
            <a:r>
              <a:rPr lang="en-CA" sz="3300" dirty="0">
                <a:latin typeface="Arial" panose="020B0604020202020204" pitchFamily="34" charset="0"/>
                <a:ea typeface="Calibri" panose="020F0502020204030204" pitchFamily="34" charset="0"/>
                <a:cs typeface="Arial" panose="020B0604020202020204" pitchFamily="34" charset="0"/>
              </a:rPr>
              <a:t>affected by </a:t>
            </a:r>
            <a:r>
              <a:rPr lang="en-CA" sz="3300" dirty="0" smtClean="0">
                <a:latin typeface="Arial" panose="020B0604020202020204" pitchFamily="34" charset="0"/>
                <a:ea typeface="Calibri" panose="020F0502020204030204" pitchFamily="34" charset="0"/>
                <a:cs typeface="Arial" panose="020B0604020202020204" pitchFamily="34" charset="0"/>
              </a:rPr>
              <a:t>NPM. </a:t>
            </a:r>
          </a:p>
          <a:p>
            <a:pPr>
              <a:lnSpc>
                <a:spcPct val="120000"/>
              </a:lnSpc>
              <a:spcBef>
                <a:spcPts val="0"/>
              </a:spcBef>
              <a:spcAft>
                <a:spcPts val="800"/>
              </a:spcAft>
            </a:pPr>
            <a:r>
              <a:rPr lang="en-CA" sz="3300" dirty="0" smtClean="0">
                <a:latin typeface="Arial" panose="020B0604020202020204" pitchFamily="34" charset="0"/>
                <a:ea typeface="Calibri" panose="020F0502020204030204" pitchFamily="34" charset="0"/>
                <a:cs typeface="Arial" panose="020B0604020202020204" pitchFamily="34" charset="0"/>
              </a:rPr>
              <a:t>It </a:t>
            </a:r>
            <a:r>
              <a:rPr lang="en-CA" sz="3300" dirty="0">
                <a:latin typeface="Arial" panose="020B0604020202020204" pitchFamily="34" charset="0"/>
                <a:ea typeface="Calibri" panose="020F0502020204030204" pitchFamily="34" charset="0"/>
                <a:cs typeface="Arial" panose="020B0604020202020204" pitchFamily="34" charset="0"/>
              </a:rPr>
              <a:t>has also created the conditions for advocacy chill muting the voice of settlement agencies and immigrant communities.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1D559B-35E0-4CB4-9E20-E8A7E9F8B717}" type="slidenum">
              <a:rPr lang="en-CA" smtClean="0"/>
              <a:t>8</a:t>
            </a:fld>
            <a:endParaRPr lang="en-CA"/>
          </a:p>
        </p:txBody>
      </p:sp>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2399838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005454" y="285908"/>
            <a:ext cx="2249619" cy="573074"/>
          </a:xfrm>
          <a:prstGeom prst="rect">
            <a:avLst/>
          </a:prstGeom>
        </p:spPr>
      </p:pic>
      <p:sp>
        <p:nvSpPr>
          <p:cNvPr id="2" name="Title 1"/>
          <p:cNvSpPr>
            <a:spLocks noGrp="1"/>
          </p:cNvSpPr>
          <p:nvPr>
            <p:ph type="title"/>
          </p:nvPr>
        </p:nvSpPr>
        <p:spPr>
          <a:xfrm>
            <a:off x="838200" y="365125"/>
            <a:ext cx="10515600" cy="493857"/>
          </a:xfrm>
        </p:spPr>
        <p:txBody>
          <a:bodyPr>
            <a:normAutofit fontScale="90000"/>
          </a:bodyPr>
          <a:lstStyle/>
          <a:p>
            <a:r>
              <a:rPr lang="en-US" b="1" dirty="0" smtClean="0"/>
              <a:t>Key Findings continued …</a:t>
            </a:r>
            <a:endParaRPr lang="en-CA" b="1" dirty="0"/>
          </a:p>
        </p:txBody>
      </p:sp>
      <p:sp>
        <p:nvSpPr>
          <p:cNvPr id="3" name="Content Placeholder 2"/>
          <p:cNvSpPr>
            <a:spLocks noGrp="1"/>
          </p:cNvSpPr>
          <p:nvPr>
            <p:ph idx="1"/>
          </p:nvPr>
        </p:nvSpPr>
        <p:spPr>
          <a:xfrm>
            <a:off x="838200" y="938199"/>
            <a:ext cx="10515600" cy="5238764"/>
          </a:xfrm>
        </p:spPr>
        <p:txBody>
          <a:bodyPr>
            <a:normAutofit/>
          </a:bodyPr>
          <a:lstStyle/>
          <a:p>
            <a:pPr marL="0" indent="0">
              <a:buNone/>
            </a:pPr>
            <a:r>
              <a:rPr lang="en-US" dirty="0" smtClean="0">
                <a:latin typeface="Arial" panose="020B0604020202020204" pitchFamily="34" charset="0"/>
                <a:cs typeface="Arial" panose="020B0604020202020204" pitchFamily="34" charset="0"/>
              </a:rPr>
              <a:t>5) </a:t>
            </a:r>
            <a:r>
              <a:rPr lang="en-CA" dirty="0">
                <a:latin typeface="Arial" panose="020B0604020202020204" pitchFamily="34" charset="0"/>
                <a:ea typeface="Calibri" panose="020F0502020204030204" pitchFamily="34" charset="0"/>
                <a:cs typeface="Arial" panose="020B0604020202020204" pitchFamily="34" charset="0"/>
              </a:rPr>
              <a:t>Immigration and settlement </a:t>
            </a:r>
            <a:r>
              <a:rPr lang="en-CA" dirty="0" smtClean="0">
                <a:latin typeface="Arial" panose="020B0604020202020204" pitchFamily="34" charset="0"/>
                <a:ea typeface="Calibri" panose="020F0502020204030204" pitchFamily="34" charset="0"/>
                <a:cs typeface="Arial" panose="020B0604020202020204" pitchFamily="34" charset="0"/>
              </a:rPr>
              <a:t>is </a:t>
            </a:r>
            <a:r>
              <a:rPr lang="en-CA" dirty="0">
                <a:latin typeface="Arial" panose="020B0604020202020204" pitchFamily="34" charset="0"/>
                <a:ea typeface="Calibri" panose="020F0502020204030204" pitchFamily="34" charset="0"/>
                <a:cs typeface="Arial" panose="020B0604020202020204" pitchFamily="34" charset="0"/>
              </a:rPr>
              <a:t>a global </a:t>
            </a:r>
            <a:r>
              <a:rPr lang="en-CA" dirty="0" smtClean="0">
                <a:latin typeface="Arial" panose="020B0604020202020204" pitchFamily="34" charset="0"/>
                <a:ea typeface="Calibri" panose="020F0502020204030204" pitchFamily="34" charset="0"/>
                <a:cs typeface="Arial" panose="020B0604020202020204" pitchFamily="34" charset="0"/>
              </a:rPr>
              <a:t>process and there is much to be learned from other experiences (other</a:t>
            </a:r>
            <a:r>
              <a:rPr lang="en-CA" dirty="0" smtClean="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governments engage non-profit organizations in partnerships to bolster newcomer </a:t>
            </a:r>
            <a:r>
              <a:rPr lang="en-CA" dirty="0" smtClean="0">
                <a:latin typeface="Arial" panose="020B0604020202020204" pitchFamily="34" charset="0"/>
                <a:cs typeface="Arial" panose="020B0604020202020204" pitchFamily="34" charset="0"/>
              </a:rPr>
              <a:t>resilience). </a:t>
            </a:r>
          </a:p>
          <a:p>
            <a:pPr marL="0" indent="0">
              <a:buNone/>
            </a:pPr>
            <a:endParaRPr lang="en-CA" dirty="0" smtClean="0">
              <a:latin typeface="Arial" panose="020B0604020202020204" pitchFamily="34" charset="0"/>
              <a:cs typeface="Arial" panose="020B0604020202020204" pitchFamily="34" charset="0"/>
            </a:endParaRPr>
          </a:p>
          <a:p>
            <a:r>
              <a:rPr lang="en-CA" dirty="0" smtClean="0">
                <a:latin typeface="Arial" panose="020B0604020202020204" pitchFamily="34" charset="0"/>
                <a:ea typeface="Calibri" panose="020F0502020204030204" pitchFamily="34" charset="0"/>
                <a:cs typeface="Arial" panose="020B0604020202020204" pitchFamily="34" charset="0"/>
              </a:rPr>
              <a:t>the </a:t>
            </a:r>
            <a:r>
              <a:rPr lang="en-CA" dirty="0">
                <a:latin typeface="Arial" panose="020B0604020202020204" pitchFamily="34" charset="0"/>
                <a:ea typeface="Calibri" panose="020F0502020204030204" pitchFamily="34" charset="0"/>
                <a:cs typeface="Arial" panose="020B0604020202020204" pitchFamily="34" charset="0"/>
              </a:rPr>
              <a:t>rise of right-wing </a:t>
            </a:r>
            <a:r>
              <a:rPr lang="en-CA" dirty="0" smtClean="0">
                <a:latin typeface="Arial" panose="020B0604020202020204" pitchFamily="34" charset="0"/>
                <a:ea typeface="Calibri" panose="020F0502020204030204" pitchFamily="34" charset="0"/>
                <a:cs typeface="Arial" panose="020B0604020202020204" pitchFamily="34" charset="0"/>
              </a:rPr>
              <a:t>populism, </a:t>
            </a:r>
            <a:r>
              <a:rPr lang="en-CA" dirty="0">
                <a:latin typeface="Arial" panose="020B0604020202020204" pitchFamily="34" charset="0"/>
                <a:ea typeface="Calibri" panose="020F0502020204030204" pitchFamily="34" charset="0"/>
                <a:cs typeface="Arial" panose="020B0604020202020204" pitchFamily="34" charset="0"/>
              </a:rPr>
              <a:t>anti-immigrant rhetoric </a:t>
            </a:r>
            <a:r>
              <a:rPr lang="en-CA" dirty="0" smtClean="0">
                <a:latin typeface="Arial" panose="020B0604020202020204" pitchFamily="34" charset="0"/>
                <a:ea typeface="Calibri" panose="020F0502020204030204" pitchFamily="34" charset="0"/>
                <a:cs typeface="Arial" panose="020B0604020202020204" pitchFamily="34" charset="0"/>
              </a:rPr>
              <a:t>and more restrictive legislation </a:t>
            </a:r>
            <a:r>
              <a:rPr lang="en-CA" dirty="0">
                <a:latin typeface="Arial" panose="020B0604020202020204" pitchFamily="34" charset="0"/>
                <a:ea typeface="Calibri" panose="020F0502020204030204" pitchFamily="34" charset="0"/>
                <a:cs typeface="Arial" panose="020B0604020202020204" pitchFamily="34" charset="0"/>
              </a:rPr>
              <a:t>in the United States and </a:t>
            </a:r>
            <a:r>
              <a:rPr lang="en-CA" dirty="0" smtClean="0">
                <a:latin typeface="Arial" panose="020B0604020202020204" pitchFamily="34" charset="0"/>
                <a:ea typeface="Calibri" panose="020F0502020204030204" pitchFamily="34" charset="0"/>
                <a:cs typeface="Arial" panose="020B0604020202020204" pitchFamily="34" charset="0"/>
              </a:rPr>
              <a:t>Europe </a:t>
            </a:r>
            <a:r>
              <a:rPr lang="en-CA" dirty="0">
                <a:latin typeface="Arial" panose="020B0604020202020204" pitchFamily="34" charset="0"/>
                <a:ea typeface="Calibri" panose="020F0502020204030204" pitchFamily="34" charset="0"/>
                <a:cs typeface="Arial" panose="020B0604020202020204" pitchFamily="34" charset="0"/>
              </a:rPr>
              <a:t>(forces that are more muted but still evident in Canada</a:t>
            </a:r>
            <a:r>
              <a:rPr lang="en-CA" dirty="0" smtClean="0">
                <a:latin typeface="Arial" panose="020B0604020202020204" pitchFamily="34" charset="0"/>
                <a:ea typeface="Calibri" panose="020F0502020204030204" pitchFamily="34" charset="0"/>
                <a:cs typeface="Arial" panose="020B0604020202020204" pitchFamily="34" charset="0"/>
              </a:rPr>
              <a:t>).</a:t>
            </a:r>
          </a:p>
          <a:p>
            <a:endParaRPr lang="en-CA" dirty="0" smtClean="0">
              <a:latin typeface="Arial" panose="020B0604020202020204" pitchFamily="34" charset="0"/>
              <a:cs typeface="Arial" panose="020B0604020202020204" pitchFamily="34" charset="0"/>
            </a:endParaRPr>
          </a:p>
          <a:p>
            <a:r>
              <a:rPr lang="en-CA" dirty="0" smtClean="0">
                <a:latin typeface="Arial" panose="020B0604020202020204" pitchFamily="34" charset="0"/>
                <a:ea typeface="Calibri" panose="020F0502020204030204" pitchFamily="34" charset="0"/>
                <a:cs typeface="Arial" panose="020B0604020202020204" pitchFamily="34" charset="0"/>
              </a:rPr>
              <a:t>Canadian </a:t>
            </a:r>
            <a:r>
              <a:rPr lang="en-CA" dirty="0">
                <a:latin typeface="Arial" panose="020B0604020202020204" pitchFamily="34" charset="0"/>
                <a:ea typeface="Calibri" panose="020F0502020204030204" pitchFamily="34" charset="0"/>
                <a:cs typeface="Arial" panose="020B0604020202020204" pitchFamily="34" charset="0"/>
              </a:rPr>
              <a:t>settlement policy is influenced by this global context as well as the sharing of best practices between newcomer-receiving countries. </a:t>
            </a:r>
          </a:p>
          <a:p>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1D559B-35E0-4CB4-9E20-E8A7E9F8B717}" type="slidenum">
              <a:rPr lang="en-CA" smtClean="0"/>
              <a:t>9</a:t>
            </a:fld>
            <a:endParaRPr lang="en-CA"/>
          </a:p>
        </p:txBody>
      </p:sp>
      <p:pic>
        <p:nvPicPr>
          <p:cNvPr id="6" name="Image 7">
            <a:extLst>
              <a:ext uri="{FF2B5EF4-FFF2-40B4-BE49-F238E27FC236}">
                <a16:creationId xmlns:a16="http://schemas.microsoft.com/office/drawing/2014/main" id="{22DBF4EF-0E98-6740-8CB4-D31C3F8985D3}"/>
              </a:ext>
            </a:extLst>
          </p:cNvPr>
          <p:cNvPicPr>
            <a:picLocks noChangeAspect="1"/>
          </p:cNvPicPr>
          <p:nvPr/>
        </p:nvPicPr>
        <p:blipFill>
          <a:blip r:embed="rId3"/>
          <a:stretch>
            <a:fillRect/>
          </a:stretch>
        </p:blipFill>
        <p:spPr>
          <a:xfrm>
            <a:off x="10929938" y="5638800"/>
            <a:ext cx="1243012" cy="1219199"/>
          </a:xfrm>
          <a:prstGeom prst="rect">
            <a:avLst/>
          </a:prstGeom>
        </p:spPr>
      </p:pic>
    </p:spTree>
    <p:extLst>
      <p:ext uri="{BB962C8B-B14F-4D97-AF65-F5344CB8AC3E}">
        <p14:creationId xmlns:p14="http://schemas.microsoft.com/office/powerpoint/2010/main" val="1471591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88005</TotalTime>
  <Words>1104</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Resilience and the Canadian Non-profit Migrant Settlement System: Challenges and Opportunities for Newcomer Integration</vt:lpstr>
      <vt:lpstr>Introduction</vt:lpstr>
      <vt:lpstr>Resilience (Neoliberal and Social Resilience)</vt:lpstr>
      <vt:lpstr>Resilience continued …</vt:lpstr>
      <vt:lpstr>Social Inclusion and the Migrant Settlement Process</vt:lpstr>
      <vt:lpstr>Social Inclusion and …</vt:lpstr>
      <vt:lpstr>Some Key Findings</vt:lpstr>
      <vt:lpstr>Some Key Findings continued …</vt:lpstr>
      <vt:lpstr>Key Findings continued …</vt:lpstr>
      <vt:lpstr>Some Key Findings continued …</vt:lpstr>
      <vt:lpstr>Some Key Findings continued …</vt:lpstr>
      <vt:lpstr>Concluding Remarks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Settlement and Belonging in the Canadian City: Promoting Migrant Friendly Cities – The Case of Toronto</dc:title>
  <dc:creator>Windows User</dc:creator>
  <cp:lastModifiedBy>Windows User</cp:lastModifiedBy>
  <cp:revision>55</cp:revision>
  <dcterms:created xsi:type="dcterms:W3CDTF">2019-03-13T13:39:58Z</dcterms:created>
  <dcterms:modified xsi:type="dcterms:W3CDTF">2019-05-14T11:53:44Z</dcterms:modified>
</cp:coreProperties>
</file>