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56" r:id="rId1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F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79FF825E-5CA5-4249-9F86-84B0F8652B88}" type="datetimeFigureOut">
              <a:rPr lang="es-ES" smtClean="0"/>
              <a:t>19/03/2019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99881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9FF825E-5CA5-4249-9F86-84B0F8652B88}" type="datetimeFigureOut">
              <a:rPr lang="es-ES" smtClean="0"/>
              <a:t>19/03/2019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26607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9FF825E-5CA5-4249-9F86-84B0F8652B88}" type="datetimeFigureOut">
              <a:rPr lang="es-ES" smtClean="0"/>
              <a:t>19/03/2019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212684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79FF825E-5CA5-4249-9F86-84B0F8652B88}" type="datetimeFigureOut">
              <a:rPr lang="es-ES" smtClean="0"/>
              <a:t>19/03/2019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780537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79FF825E-5CA5-4249-9F86-84B0F8652B88}" type="datetimeFigureOut">
              <a:rPr lang="es-ES" smtClean="0"/>
              <a:t>19/03/2019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256279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79FF825E-5CA5-4249-9F86-84B0F8652B88}" type="datetimeFigureOut">
              <a:rPr lang="es-ES" smtClean="0"/>
              <a:t>19/03/2019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199421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79FF825E-5CA5-4249-9F86-84B0F8652B88}" type="datetimeFigureOut">
              <a:rPr lang="es-ES" smtClean="0"/>
              <a:t>19/03/2019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242342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79FF825E-5CA5-4249-9F86-84B0F8652B88}" type="datetimeFigureOut">
              <a:rPr lang="es-ES" smtClean="0"/>
              <a:t>19/03/2019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1700690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FF825E-5CA5-4249-9F86-84B0F8652B88}" type="datetimeFigureOut">
              <a:rPr lang="es-ES" smtClean="0"/>
              <a:t>19/03/2019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186858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9FF825E-5CA5-4249-9F86-84B0F8652B88}" type="datetimeFigureOut">
              <a:rPr lang="es-ES" smtClean="0"/>
              <a:t>19/03/2019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205129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79FF825E-5CA5-4249-9F86-84B0F8652B88}" type="datetimeFigureOut">
              <a:rPr lang="es-ES" smtClean="0"/>
              <a:t>19/03/2019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368FFF-C87F-454D-8596-B0CE12D6F072}" type="slidenum">
              <a:rPr lang="es-ES" smtClean="0"/>
              <a:t>‹#›</a:t>
            </a:fld>
            <a:endParaRPr lang="es-ES"/>
          </a:p>
        </p:txBody>
      </p:sp>
    </p:spTree>
    <p:extLst>
      <p:ext uri="{BB962C8B-B14F-4D97-AF65-F5344CB8AC3E}">
        <p14:creationId xmlns:p14="http://schemas.microsoft.com/office/powerpoint/2010/main" val="384767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F825E-5CA5-4249-9F86-84B0F8652B88}" type="datetimeFigureOut">
              <a:rPr lang="es-ES" smtClean="0"/>
              <a:t>19/03/2019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68FFF-C87F-454D-8596-B0CE12D6F072}" type="slidenum">
              <a:rPr lang="es-ES" smtClean="0"/>
              <a:t>‹#›</a:t>
            </a:fld>
            <a:endParaRPr lang="es-ES"/>
          </a:p>
        </p:txBody>
      </p:sp>
    </p:spTree>
    <p:extLst>
      <p:ext uri="{BB962C8B-B14F-4D97-AF65-F5344CB8AC3E}">
        <p14:creationId xmlns:p14="http://schemas.microsoft.com/office/powerpoint/2010/main" val="3917248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channel/UCKZFDkx-C8hJBN4AfFiSEVA" TargetMode="External"/><Relationship Id="rId3" Type="http://schemas.openxmlformats.org/officeDocument/2006/relationships/hyperlink" Target="https://twitter.com/bmrc_irmu" TargetMode="External"/><Relationship Id="rId7" Type="http://schemas.openxmlformats.org/officeDocument/2006/relationships/hyperlink" Target="http://bmrc-irmu.info.yorku.c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10" Type="http://schemas.openxmlformats.org/officeDocument/2006/relationships/hyperlink" Target="https://www.youtube.com/channel/UCKZFDkx-C8hJBN4AfFiSEVA/featured" TargetMode="External"/><Relationship Id="rId4" Type="http://schemas.openxmlformats.org/officeDocument/2006/relationships/image" Target="../media/image7.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isrc.c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4080" y="4385427"/>
            <a:ext cx="1899920" cy="2503054"/>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sp>
        <p:nvSpPr>
          <p:cNvPr id="9" name="CuadroTexto 8"/>
          <p:cNvSpPr txBox="1"/>
          <p:nvPr/>
        </p:nvSpPr>
        <p:spPr>
          <a:xfrm>
            <a:off x="609600" y="1148080"/>
            <a:ext cx="7843520" cy="4031873"/>
          </a:xfrm>
          <a:prstGeom prst="rect">
            <a:avLst/>
          </a:prstGeom>
          <a:noFill/>
        </p:spPr>
        <p:txBody>
          <a:bodyPr wrap="square" rtlCol="0">
            <a:spAutoFit/>
          </a:bodyPr>
          <a:lstStyle/>
          <a:p>
            <a:pPr algn="ctr"/>
            <a:r>
              <a:rPr lang="en-US" sz="2800" b="1" dirty="0"/>
              <a:t>Exploring</a:t>
            </a:r>
            <a:r>
              <a:rPr lang="en-US" sz="2800" dirty="0"/>
              <a:t> </a:t>
            </a:r>
            <a:r>
              <a:rPr lang="en-US" sz="2800" b="1" dirty="0"/>
              <a:t>Resiliency Among International Students in the GTA: </a:t>
            </a:r>
            <a:r>
              <a:rPr lang="en-US" sz="2800" b="1" i="1" dirty="0"/>
              <a:t>A Case Study of International Students from India Pursuing </a:t>
            </a:r>
            <a:r>
              <a:rPr lang="en-US" sz="2800" b="1" dirty="0"/>
              <a:t>a Bachelors’ Degree at </a:t>
            </a:r>
            <a:r>
              <a:rPr lang="en-US" sz="2800" b="1" i="1" dirty="0"/>
              <a:t>Community Colleges in the Greater Toronto Area</a:t>
            </a:r>
            <a:endParaRPr lang="en-US" sz="2800" dirty="0"/>
          </a:p>
          <a:p>
            <a:endParaRPr lang="en-CA" sz="2400" dirty="0">
              <a:solidFill>
                <a:schemeClr val="bg1">
                  <a:lumMod val="50000"/>
                </a:schemeClr>
              </a:solidFill>
              <a:latin typeface="Avenir Next Medium"/>
              <a:cs typeface="Avenir Next Medium"/>
            </a:endParaRPr>
          </a:p>
          <a:p>
            <a:endParaRPr lang="en-CA" sz="2400" dirty="0">
              <a:solidFill>
                <a:schemeClr val="bg1">
                  <a:lumMod val="50000"/>
                </a:schemeClr>
              </a:solidFill>
              <a:latin typeface="Avenir Next Medium"/>
              <a:cs typeface="Avenir Next Medium"/>
            </a:endParaRPr>
          </a:p>
          <a:p>
            <a:pPr algn="ctr"/>
            <a:r>
              <a:rPr lang="en-CA" sz="2400" dirty="0">
                <a:solidFill>
                  <a:schemeClr val="bg1">
                    <a:lumMod val="50000"/>
                  </a:schemeClr>
                </a:solidFill>
                <a:latin typeface="Avenir Next Medium"/>
                <a:cs typeface="Avenir Next Medium"/>
              </a:rPr>
              <a:t>Dr. Sutama Ghosh</a:t>
            </a:r>
          </a:p>
          <a:p>
            <a:pPr algn="ctr"/>
            <a:r>
              <a:rPr lang="en-CA" sz="2400" dirty="0">
                <a:solidFill>
                  <a:schemeClr val="bg1">
                    <a:lumMod val="50000"/>
                  </a:schemeClr>
                </a:solidFill>
                <a:latin typeface="Avenir Next Medium"/>
                <a:cs typeface="Avenir Next Medium"/>
              </a:rPr>
              <a:t>Associate Professor</a:t>
            </a:r>
          </a:p>
          <a:p>
            <a:pPr algn="ctr"/>
            <a:r>
              <a:rPr lang="en-CA" sz="2400" dirty="0">
                <a:solidFill>
                  <a:schemeClr val="bg1">
                    <a:lumMod val="50000"/>
                  </a:schemeClr>
                </a:solidFill>
                <a:latin typeface="Avenir Next Medium"/>
                <a:cs typeface="Avenir Next Medium"/>
              </a:rPr>
              <a:t>Ryerson University</a:t>
            </a:r>
          </a:p>
          <a:p>
            <a:pPr algn="ctr"/>
            <a:r>
              <a:rPr lang="en-CA" sz="2400" dirty="0">
                <a:solidFill>
                  <a:schemeClr val="bg1">
                    <a:lumMod val="50000"/>
                  </a:schemeClr>
                </a:solidFill>
                <a:latin typeface="Avenir Next Medium"/>
                <a:cs typeface="Avenir Next Medium"/>
              </a:rPr>
              <a:t>Toronto, Canada</a:t>
            </a:r>
          </a:p>
        </p:txBody>
      </p:sp>
    </p:spTree>
    <p:extLst>
      <p:ext uri="{BB962C8B-B14F-4D97-AF65-F5344CB8AC3E}">
        <p14:creationId xmlns:p14="http://schemas.microsoft.com/office/powerpoint/2010/main" val="2057656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909FE-0905-4A84-B47B-6E95FB133A5C}"/>
              </a:ext>
            </a:extLst>
          </p:cNvPr>
          <p:cNvSpPr>
            <a:spLocks noGrp="1"/>
          </p:cNvSpPr>
          <p:nvPr>
            <p:ph type="title"/>
          </p:nvPr>
        </p:nvSpPr>
        <p:spPr/>
        <p:txBody>
          <a:bodyPr>
            <a:normAutofit fontScale="90000"/>
          </a:bodyPr>
          <a:lstStyle/>
          <a:p>
            <a:r>
              <a:rPr lang="en-US" dirty="0"/>
              <a:t>Three Pronged Approach to Recruitment? </a:t>
            </a:r>
          </a:p>
        </p:txBody>
      </p:sp>
      <p:sp>
        <p:nvSpPr>
          <p:cNvPr id="3" name="Content Placeholder 2">
            <a:extLst>
              <a:ext uri="{FF2B5EF4-FFF2-40B4-BE49-F238E27FC236}">
                <a16:creationId xmlns:a16="http://schemas.microsoft.com/office/drawing/2014/main" id="{FD94DC6A-D611-44BF-AD77-4D88FDA0B4A9}"/>
              </a:ext>
            </a:extLst>
          </p:cNvPr>
          <p:cNvSpPr>
            <a:spLocks noGrp="1"/>
          </p:cNvSpPr>
          <p:nvPr>
            <p:ph idx="1"/>
          </p:nvPr>
        </p:nvSpPr>
        <p:spPr>
          <a:xfrm>
            <a:off x="294640" y="1981202"/>
            <a:ext cx="8392160" cy="4785040"/>
          </a:xfrm>
        </p:spPr>
        <p:txBody>
          <a:bodyPr>
            <a:normAutofit/>
          </a:bodyPr>
          <a:lstStyle/>
          <a:p>
            <a:r>
              <a:rPr lang="en-US" dirty="0"/>
              <a:t>Publicly Funded Canadian Universities/Colleges and other Educational Institutions – serving as their own “agents”</a:t>
            </a:r>
          </a:p>
          <a:p>
            <a:r>
              <a:rPr lang="en-US" dirty="0"/>
              <a:t>Private Agencies in India and Canada acting as “middle men” for Canadian public and Private Institutions</a:t>
            </a:r>
          </a:p>
          <a:p>
            <a:r>
              <a:rPr lang="en-US" dirty="0"/>
              <a:t>Private Agencies operating “Internationally” </a:t>
            </a:r>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201579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808" y="1853472"/>
            <a:ext cx="1907697" cy="3615285"/>
          </a:xfrm>
          <a:prstGeom prst="rect">
            <a:avLst/>
          </a:prstGeom>
        </p:spPr>
      </p:pic>
      <p:pic>
        <p:nvPicPr>
          <p:cNvPr id="8" name="Imagen 7" descr="Captura de pantalla 2018-06-04 a la(s) 11.27.49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99" y="3173527"/>
            <a:ext cx="3030251" cy="899606"/>
          </a:xfrm>
          <a:prstGeom prst="rect">
            <a:avLst/>
          </a:prstGeom>
        </p:spPr>
      </p:pic>
      <p:pic>
        <p:nvPicPr>
          <p:cNvPr id="9" name="Imagen 8" descr="Captura de pantalla 2018-06-04 a la(s) 11.31.1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999" y="4466191"/>
            <a:ext cx="3030251" cy="949350"/>
          </a:xfrm>
          <a:prstGeom prst="rect">
            <a:avLst/>
          </a:prstGeom>
        </p:spPr>
      </p:pic>
      <p:sp>
        <p:nvSpPr>
          <p:cNvPr id="10" name="CuadroTexto 9"/>
          <p:cNvSpPr txBox="1"/>
          <p:nvPr/>
        </p:nvSpPr>
        <p:spPr>
          <a:xfrm>
            <a:off x="3184250" y="3217355"/>
            <a:ext cx="3827824" cy="646331"/>
          </a:xfrm>
          <a:prstGeom prst="rect">
            <a:avLst/>
          </a:prstGeom>
          <a:noFill/>
        </p:spPr>
        <p:txBody>
          <a:bodyPr wrap="square" rtlCol="0">
            <a:spAutoFit/>
          </a:bodyPr>
          <a:lstStyle/>
          <a:p>
            <a:r>
              <a:rPr lang="es-ES" sz="3600" dirty="0">
                <a:solidFill>
                  <a:schemeClr val="accent1"/>
                </a:solidFill>
                <a:latin typeface="Avenir Next Medium"/>
                <a:cs typeface="Avenir Next Medium"/>
              </a:rPr>
              <a:t>@</a:t>
            </a:r>
            <a:r>
              <a:rPr lang="es-ES" sz="3600" dirty="0" err="1">
                <a:solidFill>
                  <a:schemeClr val="accent1"/>
                </a:solidFill>
                <a:latin typeface="Avenir Next Medium"/>
                <a:cs typeface="Avenir Next Medium"/>
              </a:rPr>
              <a:t>bmrc_irmu</a:t>
            </a:r>
            <a:endParaRPr lang="es-ES" sz="3600" dirty="0">
              <a:solidFill>
                <a:schemeClr val="accent1"/>
              </a:solidFill>
              <a:latin typeface="Avenir Next Medium"/>
              <a:cs typeface="Avenir Next Medium"/>
            </a:endParaRPr>
          </a:p>
        </p:txBody>
      </p:sp>
      <p:sp>
        <p:nvSpPr>
          <p:cNvPr id="11" name="Rectángulo 10"/>
          <p:cNvSpPr/>
          <p:nvPr/>
        </p:nvSpPr>
        <p:spPr>
          <a:xfrm>
            <a:off x="3184250" y="4428045"/>
            <a:ext cx="3610558" cy="1200329"/>
          </a:xfrm>
          <a:prstGeom prst="rect">
            <a:avLst/>
          </a:prstGeom>
        </p:spPr>
        <p:txBody>
          <a:bodyPr wrap="square">
            <a:spAutoFit/>
          </a:bodyPr>
          <a:lstStyle/>
          <a:p>
            <a:r>
              <a:rPr lang="es-ES" sz="3600" dirty="0">
                <a:solidFill>
                  <a:schemeClr val="accent1"/>
                </a:solidFill>
                <a:latin typeface="Avenir Next Medium"/>
                <a:cs typeface="Avenir Next Medium"/>
              </a:rPr>
              <a:t>@</a:t>
            </a:r>
            <a:r>
              <a:rPr lang="es-ES" sz="3600" dirty="0" err="1">
                <a:solidFill>
                  <a:schemeClr val="accent1"/>
                </a:solidFill>
                <a:latin typeface="Avenir Next Medium"/>
                <a:cs typeface="Avenir Next Medium"/>
              </a:rPr>
              <a:t>BMRCIRMUResearch</a:t>
            </a:r>
            <a:endParaRPr lang="es-ES" sz="3600" dirty="0">
              <a:solidFill>
                <a:schemeClr val="accent1"/>
              </a:solidFill>
              <a:latin typeface="Avenir Next Medium"/>
              <a:cs typeface="Avenir Next Medium"/>
            </a:endParaRPr>
          </a:p>
        </p:txBody>
      </p:sp>
      <p:sp>
        <p:nvSpPr>
          <p:cNvPr id="12" name="Rectángulo 11"/>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a:p>
        </p:txBody>
      </p:sp>
      <p:sp>
        <p:nvSpPr>
          <p:cNvPr id="14" name="CuadroTexto 13"/>
          <p:cNvSpPr txBox="1"/>
          <p:nvPr/>
        </p:nvSpPr>
        <p:spPr>
          <a:xfrm>
            <a:off x="405714" y="246976"/>
            <a:ext cx="8361237" cy="1077218"/>
          </a:xfrm>
          <a:prstGeom prst="rect">
            <a:avLst/>
          </a:prstGeom>
          <a:noFill/>
        </p:spPr>
        <p:txBody>
          <a:bodyPr wrap="square" rtlCol="0">
            <a:spAutoFit/>
          </a:bodyPr>
          <a:lstStyle/>
          <a:p>
            <a:pPr algn="ctr"/>
            <a:r>
              <a:rPr lang="en-CA" sz="3200" dirty="0">
                <a:solidFill>
                  <a:schemeClr val="bg1"/>
                </a:solidFill>
                <a:latin typeface="Avenir Next Medium"/>
                <a:cs typeface="Avenir Next Medium"/>
              </a:rPr>
              <a:t>Building Migrant Resilience in Cities</a:t>
            </a:r>
            <a:r>
              <a:rPr lang="es-ES" sz="3200" dirty="0">
                <a:solidFill>
                  <a:schemeClr val="bg1"/>
                </a:solidFill>
                <a:latin typeface="Avenir Next Medium"/>
                <a:cs typeface="Avenir Next Medium"/>
              </a:rPr>
              <a:t>/</a:t>
            </a:r>
            <a:r>
              <a:rPr lang="fr-CA" sz="3200" dirty="0">
                <a:solidFill>
                  <a:schemeClr val="bg1"/>
                </a:solidFill>
                <a:latin typeface="Avenir Next Medium"/>
                <a:cs typeface="Avenir Next Medium"/>
              </a:rPr>
              <a:t>Immigration et résilience en milieu urbain</a:t>
            </a:r>
          </a:p>
        </p:txBody>
      </p:sp>
      <p:pic>
        <p:nvPicPr>
          <p:cNvPr id="15" name="Imagen 14" descr="websit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719" y="1405776"/>
            <a:ext cx="1701435" cy="1696532"/>
          </a:xfrm>
          <a:prstGeom prst="rect">
            <a:avLst/>
          </a:prstGeom>
        </p:spPr>
      </p:pic>
      <p:sp>
        <p:nvSpPr>
          <p:cNvPr id="16" name="CuadroTexto 15"/>
          <p:cNvSpPr txBox="1"/>
          <p:nvPr/>
        </p:nvSpPr>
        <p:spPr>
          <a:xfrm>
            <a:off x="1890705" y="1951606"/>
            <a:ext cx="4745090" cy="477054"/>
          </a:xfrm>
          <a:prstGeom prst="rect">
            <a:avLst/>
          </a:prstGeom>
          <a:noFill/>
        </p:spPr>
        <p:txBody>
          <a:bodyPr wrap="square" rtlCol="0">
            <a:spAutoFit/>
          </a:bodyPr>
          <a:lstStyle/>
          <a:p>
            <a:r>
              <a:rPr lang="es-ES" sz="2500" dirty="0">
                <a:solidFill>
                  <a:schemeClr val="accent1"/>
                </a:solidFill>
                <a:latin typeface="Avenir Next Medium"/>
                <a:cs typeface="Avenir Next Medium"/>
                <a:hlinkClick r:id="rId7"/>
              </a:rPr>
              <a:t>http://</a:t>
            </a:r>
            <a:r>
              <a:rPr lang="es-ES" sz="2500" dirty="0" err="1">
                <a:solidFill>
                  <a:schemeClr val="accent1"/>
                </a:solidFill>
                <a:latin typeface="Avenir Next Medium"/>
                <a:cs typeface="Avenir Next Medium"/>
                <a:hlinkClick r:id="rId7"/>
              </a:rPr>
              <a:t>bmrc-irmu.info.yorku.ca</a:t>
            </a:r>
            <a:r>
              <a:rPr lang="es-ES" sz="2500" dirty="0">
                <a:solidFill>
                  <a:schemeClr val="accent1"/>
                </a:solidFill>
                <a:latin typeface="Avenir Next Medium"/>
                <a:cs typeface="Avenir Next Medium"/>
                <a:hlinkClick r:id="rId7"/>
              </a:rPr>
              <a:t>/</a:t>
            </a:r>
            <a:endParaRPr lang="es-ES" sz="2500" dirty="0">
              <a:solidFill>
                <a:schemeClr val="accent1"/>
              </a:solidFill>
              <a:latin typeface="Avenir Next Medium"/>
              <a:cs typeface="Avenir Next Medium"/>
            </a:endParaRPr>
          </a:p>
        </p:txBody>
      </p:sp>
      <p:pic>
        <p:nvPicPr>
          <p:cNvPr id="2" name="Picture 1">
            <a:hlinkClick r:id="rId8"/>
          </p:cNvPr>
          <p:cNvPicPr>
            <a:picLocks noChangeAspect="1"/>
          </p:cNvPicPr>
          <p:nvPr/>
        </p:nvPicPr>
        <p:blipFill>
          <a:blip r:embed="rId9"/>
          <a:stretch>
            <a:fillRect/>
          </a:stretch>
        </p:blipFill>
        <p:spPr>
          <a:xfrm>
            <a:off x="190012" y="5628374"/>
            <a:ext cx="1156404" cy="1156404"/>
          </a:xfrm>
          <a:prstGeom prst="rect">
            <a:avLst/>
          </a:prstGeom>
        </p:spPr>
      </p:pic>
      <p:sp>
        <p:nvSpPr>
          <p:cNvPr id="13" name="Rectángulo 10">
            <a:hlinkClick r:id="rId10"/>
          </p:cNvPr>
          <p:cNvSpPr/>
          <p:nvPr/>
        </p:nvSpPr>
        <p:spPr>
          <a:xfrm>
            <a:off x="1484755" y="5855804"/>
            <a:ext cx="7009547" cy="646331"/>
          </a:xfrm>
          <a:prstGeom prst="rect">
            <a:avLst/>
          </a:prstGeom>
        </p:spPr>
        <p:txBody>
          <a:bodyPr wrap="square">
            <a:spAutoFit/>
          </a:bodyPr>
          <a:lstStyle/>
          <a:p>
            <a:r>
              <a:rPr lang="es-ES" sz="3600" dirty="0">
                <a:solidFill>
                  <a:schemeClr val="accent1"/>
                </a:solidFill>
                <a:latin typeface="Avenir Next Medium"/>
                <a:cs typeface="Avenir Next Medium"/>
              </a:rPr>
              <a:t>BMRC - IRMU</a:t>
            </a:r>
          </a:p>
        </p:txBody>
      </p:sp>
    </p:spTree>
    <p:extLst>
      <p:ext uri="{BB962C8B-B14F-4D97-AF65-F5344CB8AC3E}">
        <p14:creationId xmlns:p14="http://schemas.microsoft.com/office/powerpoint/2010/main" val="84699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5" name="CuadroTexto 4"/>
          <p:cNvSpPr txBox="1"/>
          <p:nvPr/>
        </p:nvSpPr>
        <p:spPr>
          <a:xfrm>
            <a:off x="405714" y="299899"/>
            <a:ext cx="836123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4000" dirty="0">
                <a:solidFill>
                  <a:schemeClr val="bg1"/>
                </a:solidFill>
                <a:latin typeface="Avenir Next Medium"/>
                <a:cs typeface="Avenir Next Medium"/>
              </a:rPr>
              <a:t>Literature Review</a:t>
            </a:r>
          </a:p>
        </p:txBody>
      </p:sp>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366" y="4558037"/>
            <a:ext cx="1213634" cy="2299963"/>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sp>
        <p:nvSpPr>
          <p:cNvPr id="9" name="CuadroTexto 8"/>
          <p:cNvSpPr txBox="1"/>
          <p:nvPr/>
        </p:nvSpPr>
        <p:spPr>
          <a:xfrm>
            <a:off x="600891" y="1583312"/>
            <a:ext cx="7992603" cy="3785652"/>
          </a:xfrm>
          <a:prstGeom prst="rect">
            <a:avLst/>
          </a:prstGeom>
          <a:noFill/>
        </p:spPr>
        <p:txBody>
          <a:bodyPr wrap="square" rtlCol="0">
            <a:spAutoFit/>
          </a:bodyPr>
          <a:lstStyle/>
          <a:p>
            <a:r>
              <a:rPr lang="en-US" sz="2400" dirty="0"/>
              <a:t>ISs comprise over a tenth of all students in Canadian universities, and among those, more than a quarter are Chinese (28%), closely followed by Indians (25%)</a:t>
            </a:r>
          </a:p>
          <a:p>
            <a:endParaRPr lang="en-US" sz="2400" dirty="0"/>
          </a:p>
          <a:p>
            <a:r>
              <a:rPr lang="en-US" sz="2400" dirty="0"/>
              <a:t>Most ISs to Canada seek undergraduate diplomas, and although a majority still gravitate toward universities in Ontario, British Columbia and Quebec, a significant proportion (almost 20%) attend community colleges</a:t>
            </a:r>
          </a:p>
          <a:p>
            <a:endParaRPr lang="en-US" sz="2400" dirty="0"/>
          </a:p>
          <a:p>
            <a:r>
              <a:rPr lang="en-US" sz="2400" dirty="0" err="1"/>
              <a:t>Bozheva</a:t>
            </a:r>
            <a:r>
              <a:rPr lang="en-US" sz="2400" dirty="0"/>
              <a:t> (2018) terms this trend as “</a:t>
            </a:r>
            <a:r>
              <a:rPr lang="en-US" sz="2400" dirty="0" err="1"/>
              <a:t>bachelorization</a:t>
            </a:r>
            <a:r>
              <a:rPr lang="en-US" sz="2400" dirty="0"/>
              <a:t>”</a:t>
            </a:r>
          </a:p>
        </p:txBody>
      </p:sp>
    </p:spTree>
    <p:extLst>
      <p:ext uri="{BB962C8B-B14F-4D97-AF65-F5344CB8AC3E}">
        <p14:creationId xmlns:p14="http://schemas.microsoft.com/office/powerpoint/2010/main" val="328774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5" name="CuadroTexto 4"/>
          <p:cNvSpPr txBox="1"/>
          <p:nvPr/>
        </p:nvSpPr>
        <p:spPr>
          <a:xfrm>
            <a:off x="405714" y="299899"/>
            <a:ext cx="8361237" cy="707886"/>
          </a:xfrm>
          <a:prstGeom prst="rect">
            <a:avLst/>
          </a:prstGeom>
          <a:noFill/>
        </p:spPr>
        <p:txBody>
          <a:bodyPr wrap="square" rtlCol="0">
            <a:spAutoFit/>
          </a:bodyPr>
          <a:lstStyle/>
          <a:p>
            <a:pPr algn="ctr"/>
            <a:r>
              <a:rPr lang="en-CA" sz="4000" dirty="0">
                <a:solidFill>
                  <a:schemeClr val="bg1"/>
                </a:solidFill>
                <a:latin typeface="Avenir Next Medium"/>
                <a:cs typeface="Avenir Next Medium"/>
              </a:rPr>
              <a:t>Click here to edit the title</a:t>
            </a:r>
          </a:p>
        </p:txBody>
      </p:sp>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366" y="4558037"/>
            <a:ext cx="1213634" cy="2299963"/>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sp>
        <p:nvSpPr>
          <p:cNvPr id="9" name="CuadroTexto 8"/>
          <p:cNvSpPr txBox="1"/>
          <p:nvPr/>
        </p:nvSpPr>
        <p:spPr>
          <a:xfrm>
            <a:off x="243840" y="1642984"/>
            <a:ext cx="8786949" cy="5262979"/>
          </a:xfrm>
          <a:prstGeom prst="rect">
            <a:avLst/>
          </a:prstGeom>
          <a:noFill/>
        </p:spPr>
        <p:txBody>
          <a:bodyPr wrap="square" rtlCol="0">
            <a:spAutoFit/>
          </a:bodyPr>
          <a:lstStyle/>
          <a:p>
            <a:r>
              <a:rPr lang="en-US" sz="2400" dirty="0"/>
              <a:t>Research has progressed following two main strands of inquiry: </a:t>
            </a:r>
          </a:p>
          <a:p>
            <a:pPr lvl="1"/>
            <a:r>
              <a:rPr lang="en-US" sz="2400" dirty="0"/>
              <a:t>first, the </a:t>
            </a:r>
            <a:r>
              <a:rPr lang="en-US" sz="2400" b="1" dirty="0"/>
              <a:t>processes of ISM to Canada</a:t>
            </a:r>
          </a:p>
          <a:p>
            <a:pPr lvl="1"/>
            <a:r>
              <a:rPr lang="en-US" sz="2400" dirty="0"/>
              <a:t>secondly, </a:t>
            </a:r>
            <a:r>
              <a:rPr lang="en-US" sz="2400" b="1" dirty="0"/>
              <a:t>their settlement challenges</a:t>
            </a:r>
          </a:p>
          <a:p>
            <a:endParaRPr lang="en-US" sz="2400" dirty="0"/>
          </a:p>
          <a:p>
            <a:r>
              <a:rPr lang="en-US" sz="2400" dirty="0"/>
              <a:t>Study groups: most Canadian research has focused on Chinese students and at Canadian universities</a:t>
            </a:r>
          </a:p>
          <a:p>
            <a:endParaRPr lang="en-US" sz="2400" b="1" dirty="0"/>
          </a:p>
          <a:p>
            <a:r>
              <a:rPr lang="en-US" sz="2400" b="1" dirty="0"/>
              <a:t>Processes of ISM to Canada</a:t>
            </a:r>
            <a:r>
              <a:rPr lang="en-US" sz="2400" dirty="0"/>
              <a:t>:</a:t>
            </a:r>
          </a:p>
          <a:p>
            <a:pPr marL="342900" indent="-342900">
              <a:buFont typeface="Arial" panose="020B0604020202020204" pitchFamily="34" charset="0"/>
              <a:buChar char="•"/>
            </a:pPr>
            <a:r>
              <a:rPr lang="en-US" sz="2400" dirty="0"/>
              <a:t>Overwhelming focus on the structure-agency duality, with an emphasis on structural controls</a:t>
            </a:r>
          </a:p>
          <a:p>
            <a:pPr marL="342900" indent="-342900">
              <a:buFont typeface="Arial" panose="020B0604020202020204" pitchFamily="34" charset="0"/>
              <a:buChar char="•"/>
            </a:pPr>
            <a:r>
              <a:rPr lang="en-US" sz="2400" dirty="0"/>
              <a:t>Transnational networks remain little explored</a:t>
            </a:r>
          </a:p>
          <a:p>
            <a:endParaRPr lang="en-US" sz="2400" dirty="0"/>
          </a:p>
          <a:p>
            <a:pPr lvl="1"/>
            <a:endParaRPr lang="en-US" sz="2400" dirty="0"/>
          </a:p>
          <a:p>
            <a:r>
              <a:rPr lang="en-CA" sz="2400" dirty="0">
                <a:solidFill>
                  <a:schemeClr val="bg1">
                    <a:lumMod val="50000"/>
                  </a:schemeClr>
                </a:solidFill>
                <a:latin typeface="Avenir Next Medium"/>
                <a:cs typeface="Avenir Next Medium"/>
              </a:rPr>
              <a:t>k here to add text</a:t>
            </a:r>
          </a:p>
        </p:txBody>
      </p:sp>
      <p:sp>
        <p:nvSpPr>
          <p:cNvPr id="7" name="CuadroTexto 4"/>
          <p:cNvSpPr txBox="1"/>
          <p:nvPr/>
        </p:nvSpPr>
        <p:spPr>
          <a:xfrm>
            <a:off x="558114" y="452299"/>
            <a:ext cx="836123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4000" dirty="0">
                <a:solidFill>
                  <a:schemeClr val="bg1"/>
                </a:solidFill>
                <a:latin typeface="Avenir Next Medium"/>
                <a:cs typeface="Avenir Next Medium"/>
              </a:rPr>
              <a:t>Literature Review</a:t>
            </a:r>
          </a:p>
        </p:txBody>
      </p:sp>
    </p:spTree>
    <p:extLst>
      <p:ext uri="{BB962C8B-B14F-4D97-AF65-F5344CB8AC3E}">
        <p14:creationId xmlns:p14="http://schemas.microsoft.com/office/powerpoint/2010/main" val="3496857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5" name="CuadroTexto 4"/>
          <p:cNvSpPr txBox="1"/>
          <p:nvPr/>
        </p:nvSpPr>
        <p:spPr>
          <a:xfrm>
            <a:off x="405714" y="299899"/>
            <a:ext cx="8361237" cy="707886"/>
          </a:xfrm>
          <a:prstGeom prst="rect">
            <a:avLst/>
          </a:prstGeom>
          <a:noFill/>
        </p:spPr>
        <p:txBody>
          <a:bodyPr wrap="square" rtlCol="0">
            <a:spAutoFit/>
          </a:bodyPr>
          <a:lstStyle/>
          <a:p>
            <a:pPr algn="ctr"/>
            <a:r>
              <a:rPr lang="en-CA" sz="4000" dirty="0">
                <a:solidFill>
                  <a:schemeClr val="bg1"/>
                </a:solidFill>
                <a:latin typeface="Avenir Next Medium"/>
                <a:cs typeface="Avenir Next Medium"/>
              </a:rPr>
              <a:t>Click here to edit the title</a:t>
            </a:r>
          </a:p>
        </p:txBody>
      </p:sp>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366" y="4558037"/>
            <a:ext cx="1213634" cy="2299963"/>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sp>
        <p:nvSpPr>
          <p:cNvPr id="2" name="Rectangle 1"/>
          <p:cNvSpPr/>
          <p:nvPr/>
        </p:nvSpPr>
        <p:spPr>
          <a:xfrm>
            <a:off x="313509" y="1613641"/>
            <a:ext cx="8605842" cy="4154984"/>
          </a:xfrm>
          <a:prstGeom prst="rect">
            <a:avLst/>
          </a:prstGeom>
        </p:spPr>
        <p:txBody>
          <a:bodyPr wrap="square">
            <a:spAutoFit/>
          </a:bodyPr>
          <a:lstStyle/>
          <a:p>
            <a:r>
              <a:rPr lang="en-US" sz="2400" b="1" dirty="0"/>
              <a:t>Settlement Challenges:</a:t>
            </a:r>
            <a:endParaRPr lang="en-US" sz="2400" dirty="0"/>
          </a:p>
          <a:p>
            <a:pPr marL="800100" lvl="1" indent="-342900">
              <a:buFont typeface="Arial" panose="020B0604020202020204" pitchFamily="34" charset="0"/>
              <a:buChar char="•"/>
            </a:pPr>
            <a:r>
              <a:rPr lang="en-US" sz="2400" b="1" dirty="0"/>
              <a:t>Pedagogical Methods </a:t>
            </a:r>
            <a:r>
              <a:rPr lang="en-US" sz="2400" dirty="0"/>
              <a:t>and </a:t>
            </a:r>
            <a:r>
              <a:rPr lang="en-US" sz="2400" b="1" dirty="0"/>
              <a:t>Study Patterns </a:t>
            </a:r>
            <a:r>
              <a:rPr lang="en-US" sz="2400" dirty="0"/>
              <a:t>(Zhou and Zhang 2014)</a:t>
            </a:r>
          </a:p>
          <a:p>
            <a:pPr marL="1257300" lvl="2" indent="-342900">
              <a:buFont typeface="Arial" panose="020B0604020202020204" pitchFamily="34" charset="0"/>
              <a:buChar char="•"/>
            </a:pPr>
            <a:r>
              <a:rPr lang="en-US" sz="1600" dirty="0"/>
              <a:t>discrimination (e.g., micro-aggression, racial invalidation) that they face from their peer groups and teachers/professors -- ISs suffer from mental health related issues, such as anxiety, acculturative stress, and depression (Wu et al. 2015)</a:t>
            </a:r>
          </a:p>
          <a:p>
            <a:pPr marL="800100" lvl="1" indent="-342900">
              <a:buFont typeface="Arial" panose="020B0604020202020204" pitchFamily="34" charset="0"/>
              <a:buChar char="•"/>
            </a:pPr>
            <a:r>
              <a:rPr lang="en-US" sz="2400" b="1" dirty="0"/>
              <a:t>Housing</a:t>
            </a:r>
          </a:p>
          <a:p>
            <a:pPr marL="800100" lvl="1" indent="-342900">
              <a:buFont typeface="Arial" panose="020B0604020202020204" pitchFamily="34" charset="0"/>
              <a:buChar char="•"/>
            </a:pPr>
            <a:r>
              <a:rPr lang="en-US" sz="2400" b="1" dirty="0"/>
              <a:t>Employment</a:t>
            </a:r>
          </a:p>
          <a:p>
            <a:pPr marL="800100" lvl="1" indent="-342900">
              <a:buFont typeface="Arial" panose="020B0604020202020204" pitchFamily="34" charset="0"/>
              <a:buChar char="•"/>
            </a:pPr>
            <a:r>
              <a:rPr lang="en-US" sz="2400" b="1" dirty="0"/>
              <a:t>Pathways </a:t>
            </a:r>
            <a:r>
              <a:rPr lang="en-US" sz="2400" dirty="0"/>
              <a:t>to</a:t>
            </a:r>
            <a:r>
              <a:rPr lang="en-US" sz="2400" b="1" dirty="0"/>
              <a:t> Permanent Residency</a:t>
            </a:r>
          </a:p>
          <a:p>
            <a:r>
              <a:rPr lang="en-US" sz="2400" dirty="0"/>
              <a:t>Consequently, ISS require a range of support services (e.g., for housing, employment, as well as for their general physical and mental well-being). </a:t>
            </a:r>
          </a:p>
        </p:txBody>
      </p:sp>
      <p:sp>
        <p:nvSpPr>
          <p:cNvPr id="10" name="CuadroTexto 4"/>
          <p:cNvSpPr txBox="1"/>
          <p:nvPr/>
        </p:nvSpPr>
        <p:spPr>
          <a:xfrm>
            <a:off x="558114" y="452299"/>
            <a:ext cx="836123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4000" dirty="0">
                <a:solidFill>
                  <a:schemeClr val="bg1"/>
                </a:solidFill>
                <a:latin typeface="Avenir Next Medium"/>
                <a:cs typeface="Avenir Next Medium"/>
              </a:rPr>
              <a:t>Literature Review</a:t>
            </a:r>
          </a:p>
        </p:txBody>
      </p:sp>
    </p:spTree>
    <p:extLst>
      <p:ext uri="{BB962C8B-B14F-4D97-AF65-F5344CB8AC3E}">
        <p14:creationId xmlns:p14="http://schemas.microsoft.com/office/powerpoint/2010/main" val="268054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5" name="CuadroTexto 4"/>
          <p:cNvSpPr txBox="1"/>
          <p:nvPr/>
        </p:nvSpPr>
        <p:spPr>
          <a:xfrm>
            <a:off x="405714" y="299899"/>
            <a:ext cx="836123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4000" dirty="0">
                <a:solidFill>
                  <a:schemeClr val="bg1"/>
                </a:solidFill>
                <a:latin typeface="Avenir Next Medium"/>
                <a:cs typeface="Avenir Next Medium"/>
              </a:rPr>
              <a:t>Potential Research Gaps</a:t>
            </a:r>
          </a:p>
        </p:txBody>
      </p:sp>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366" y="4558037"/>
            <a:ext cx="1213634" cy="2299963"/>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sp>
        <p:nvSpPr>
          <p:cNvPr id="2" name="Rectangle 1"/>
          <p:cNvSpPr/>
          <p:nvPr/>
        </p:nvSpPr>
        <p:spPr>
          <a:xfrm>
            <a:off x="235131" y="1425902"/>
            <a:ext cx="8531820" cy="4708981"/>
          </a:xfrm>
          <a:prstGeom prst="rect">
            <a:avLst/>
          </a:prstGeom>
        </p:spPr>
        <p:txBody>
          <a:bodyPr wrap="square">
            <a:spAutoFit/>
          </a:bodyPr>
          <a:lstStyle/>
          <a:p>
            <a:pPr marL="285750" indent="-285750">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A lack of comparative research on ISs pursing a Bachelor’s degree at different educational institutions (i.e., universities and community colleges) located within the same city</a:t>
            </a:r>
          </a:p>
          <a:p>
            <a:pPr marL="285750" indent="-285750">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Little is known about any similarities and differences in their recruitment patterns and processes, settlement challenges, as well as on and off campus support that is needed/available/accessed</a:t>
            </a:r>
          </a:p>
          <a:p>
            <a:pPr marL="285750" indent="-285750">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By overstressing structural determinism, little light has been shed on the element of agency, differentiated by the axes of social identities (e.g., ‘race’, class, and gender)</a:t>
            </a:r>
          </a:p>
          <a:p>
            <a:pPr marL="285750" indent="-285750">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It is not known whether there are any similarities and differences among ISs attending Canadian universities and community colleges with respect to how they might navigate the existing structural controls and barriers to settlement, at both pre- and post-migration stages</a:t>
            </a:r>
          </a:p>
          <a:p>
            <a:pPr marL="285750" indent="-285750">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The influence of transnational linkages (institutional and social) on their migration processes and settlement experiences remains understudied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6640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5" name="CuadroTexto 4"/>
          <p:cNvSpPr txBox="1"/>
          <p:nvPr/>
        </p:nvSpPr>
        <p:spPr>
          <a:xfrm>
            <a:off x="405714" y="299899"/>
            <a:ext cx="836123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4000" dirty="0">
                <a:solidFill>
                  <a:schemeClr val="bg1"/>
                </a:solidFill>
                <a:latin typeface="Avenir Next Medium"/>
                <a:cs typeface="Avenir Next Medium"/>
              </a:rPr>
              <a:t>Research Objectives</a:t>
            </a:r>
          </a:p>
        </p:txBody>
      </p:sp>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366" y="4558037"/>
            <a:ext cx="1213634" cy="2299963"/>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sp>
        <p:nvSpPr>
          <p:cNvPr id="2" name="Rectangle 1"/>
          <p:cNvSpPr/>
          <p:nvPr/>
        </p:nvSpPr>
        <p:spPr>
          <a:xfrm>
            <a:off x="405714" y="1441061"/>
            <a:ext cx="8187780" cy="4401205"/>
          </a:xfrm>
          <a:prstGeom prst="rect">
            <a:avLst/>
          </a:prstGeom>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Times New Roman" panose="02020603050405020304" pitchFamily="18" charset="0"/>
              </a:rPr>
              <a:t>Objective 1: Document the Reasons for and Processes of ISM to Canada by focussing specifically on those who arrive from the same sending country to pursue a Bachelor’s degree in Canada, but attend different types of institutions (i.e., universities/colleges) within the same city </a:t>
            </a:r>
          </a:p>
          <a:p>
            <a:pPr marR="0" lvl="0" algn="just">
              <a:spcBef>
                <a:spcPts val="0"/>
              </a:spcBef>
              <a:spcAft>
                <a:spcPts val="0"/>
              </a:spcAft>
            </a:pPr>
            <a:endParaRPr lang="en-US" sz="2000" dirty="0">
              <a:latin typeface="+mj-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Times New Roman" panose="02020603050405020304" pitchFamily="18" charset="0"/>
              </a:rPr>
              <a:t>Objective 2: Identify the factors that influence their socio-demographic characteristics (e.g., age, gender, economic class, disciplinary backgrounds, and language proficiencies) differentiated by the types of institutions (i.e., universities/colleges) they attend within the same city</a:t>
            </a:r>
          </a:p>
          <a:p>
            <a:pPr marL="342900" marR="0" lvl="0" indent="-342900" algn="just">
              <a:spcBef>
                <a:spcPts val="0"/>
              </a:spcBef>
              <a:spcAft>
                <a:spcPts val="0"/>
              </a:spcAft>
              <a:buFont typeface="Symbol" panose="05050102010706020507" pitchFamily="18" charset="2"/>
              <a:buChar char=""/>
            </a:pPr>
            <a:endParaRPr lang="en-US" sz="2000" dirty="0">
              <a:latin typeface="+mj-lt"/>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2000" dirty="0">
                <a:latin typeface="+mj-lt"/>
                <a:ea typeface="Times New Roman" panose="02020603050405020304" pitchFamily="18" charset="0"/>
                <a:cs typeface="Times New Roman" panose="02020603050405020304" pitchFamily="18" charset="0"/>
              </a:rPr>
              <a:t>Objective 3: Compare the Similarities and Differences in the challenges they may face in their settlement process, the type of support (e.g., from their institutional/social networks) they may need on and off campus, and the availability and accessibility of those resources</a:t>
            </a:r>
          </a:p>
        </p:txBody>
      </p:sp>
    </p:spTree>
    <p:extLst>
      <p:ext uri="{BB962C8B-B14F-4D97-AF65-F5344CB8AC3E}">
        <p14:creationId xmlns:p14="http://schemas.microsoft.com/office/powerpoint/2010/main" val="297554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1910"/>
            <a:ext cx="9144000" cy="1312283"/>
          </a:xfrm>
          <a:prstGeom prst="rect">
            <a:avLst/>
          </a:prstGeom>
          <a:solidFill>
            <a:srgbClr val="219FE1"/>
          </a:solidFill>
          <a:ln>
            <a:noFill/>
          </a:ln>
        </p:spPr>
        <p:style>
          <a:lnRef idx="1">
            <a:schemeClr val="accent1"/>
          </a:lnRef>
          <a:fillRef idx="3">
            <a:schemeClr val="accent1"/>
          </a:fillRef>
          <a:effectRef idx="2">
            <a:schemeClr val="accent1"/>
          </a:effectRef>
          <a:fontRef idx="minor">
            <a:schemeClr val="lt1"/>
          </a:fontRef>
        </p:style>
        <p:txBody>
          <a:bodyPr/>
          <a:lstStyle/>
          <a:p>
            <a:endParaRPr lang="es-ES" dirty="0"/>
          </a:p>
        </p:txBody>
      </p:sp>
      <p:sp>
        <p:nvSpPr>
          <p:cNvPr id="5" name="CuadroTexto 4"/>
          <p:cNvSpPr txBox="1"/>
          <p:nvPr/>
        </p:nvSpPr>
        <p:spPr>
          <a:xfrm>
            <a:off x="405714" y="299899"/>
            <a:ext cx="8361237"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CA" sz="4000" dirty="0">
                <a:solidFill>
                  <a:schemeClr val="bg1"/>
                </a:solidFill>
                <a:latin typeface="Avenir Next Medium"/>
                <a:cs typeface="Avenir Next Medium"/>
              </a:rPr>
              <a:t>Proposed Study</a:t>
            </a:r>
          </a:p>
        </p:txBody>
      </p:sp>
      <p:pic>
        <p:nvPicPr>
          <p:cNvPr id="6" name="Imagen 5" descr="Captura de pantalla 2018-06-18 a la(s) 10.30.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366" y="4558037"/>
            <a:ext cx="1213634" cy="2299963"/>
          </a:xfrm>
          <a:prstGeom prst="rect">
            <a:avLst/>
          </a:prstGeom>
        </p:spPr>
      </p:pic>
      <p:sp>
        <p:nvSpPr>
          <p:cNvPr id="8" name="Rectángulo 7"/>
          <p:cNvSpPr/>
          <p:nvPr/>
        </p:nvSpPr>
        <p:spPr>
          <a:xfrm>
            <a:off x="-1" y="6513591"/>
            <a:ext cx="8593495" cy="307777"/>
          </a:xfrm>
          <a:prstGeom prst="rect">
            <a:avLst/>
          </a:prstGeom>
        </p:spPr>
        <p:txBody>
          <a:bodyPr wrap="square">
            <a:spAutoFit/>
          </a:bodyPr>
          <a:lstStyle/>
          <a:p>
            <a:r>
              <a:rPr lang="en-CA" sz="1400" dirty="0">
                <a:solidFill>
                  <a:schemeClr val="bg1">
                    <a:lumMod val="65000"/>
                  </a:schemeClr>
                </a:solidFill>
                <a:latin typeface="Avenir Next Medium"/>
                <a:cs typeface="Avenir Next Medium"/>
              </a:rPr>
              <a:t>Building Migrant Resilience in Cities </a:t>
            </a:r>
            <a:r>
              <a:rPr lang="fr-CA" sz="1400" dirty="0">
                <a:solidFill>
                  <a:schemeClr val="bg1">
                    <a:lumMod val="65000"/>
                  </a:schemeClr>
                </a:solidFill>
                <a:latin typeface="Avenir Next Medium"/>
                <a:cs typeface="Avenir Next Medium"/>
              </a:rPr>
              <a:t>Immigration et résilience en milieu urbain</a:t>
            </a:r>
          </a:p>
        </p:txBody>
      </p:sp>
      <p:graphicFrame>
        <p:nvGraphicFramePr>
          <p:cNvPr id="2" name="Table 1"/>
          <p:cNvGraphicFramePr>
            <a:graphicFrameLocks noGrp="1"/>
          </p:cNvGraphicFramePr>
          <p:nvPr>
            <p:extLst>
              <p:ext uri="{D42A27DB-BD31-4B8C-83A1-F6EECF244321}">
                <p14:modId xmlns:p14="http://schemas.microsoft.com/office/powerpoint/2010/main" val="2060049499"/>
              </p:ext>
            </p:extLst>
          </p:nvPr>
        </p:nvGraphicFramePr>
        <p:xfrm>
          <a:off x="1291985" y="1559929"/>
          <a:ext cx="6638381" cy="4797327"/>
        </p:xfrm>
        <a:graphic>
          <a:graphicData uri="http://schemas.openxmlformats.org/drawingml/2006/table">
            <a:tbl>
              <a:tblPr firstRow="1" firstCol="1" bandRow="1">
                <a:tableStyleId>{5C22544A-7EE6-4342-B048-85BDC9FD1C3A}</a:tableStyleId>
              </a:tblPr>
              <a:tblGrid>
                <a:gridCol w="3417841">
                  <a:extLst>
                    <a:ext uri="{9D8B030D-6E8A-4147-A177-3AD203B41FA5}">
                      <a16:colId xmlns:a16="http://schemas.microsoft.com/office/drawing/2014/main" val="20000"/>
                    </a:ext>
                  </a:extLst>
                </a:gridCol>
                <a:gridCol w="1757904">
                  <a:extLst>
                    <a:ext uri="{9D8B030D-6E8A-4147-A177-3AD203B41FA5}">
                      <a16:colId xmlns:a16="http://schemas.microsoft.com/office/drawing/2014/main" val="20001"/>
                    </a:ext>
                  </a:extLst>
                </a:gridCol>
                <a:gridCol w="1462636">
                  <a:extLst>
                    <a:ext uri="{9D8B030D-6E8A-4147-A177-3AD203B41FA5}">
                      <a16:colId xmlns:a16="http://schemas.microsoft.com/office/drawing/2014/main" val="20002"/>
                    </a:ext>
                  </a:extLst>
                </a:gridCol>
              </a:tblGrid>
              <a:tr h="963489">
                <a:tc>
                  <a:txBody>
                    <a:bodyPr/>
                    <a:lstStyle/>
                    <a:p>
                      <a:pPr marL="0" marR="0">
                        <a:spcBef>
                          <a:spcPts val="0"/>
                        </a:spcBef>
                        <a:spcAft>
                          <a:spcPts val="0"/>
                        </a:spcAft>
                      </a:pPr>
                      <a:r>
                        <a:rPr lang="en-US" sz="1100">
                          <a:effectLst/>
                        </a:rPr>
                        <a:t>Comparing Institutions and Associated Geographies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Universities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Community Colleges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062049">
                <a:tc>
                  <a:txBody>
                    <a:bodyPr/>
                    <a:lstStyle/>
                    <a:p>
                      <a:pPr marL="0" marR="0">
                        <a:spcBef>
                          <a:spcPts val="0"/>
                        </a:spcBef>
                        <a:spcAft>
                          <a:spcPts val="0"/>
                        </a:spcAft>
                      </a:pPr>
                      <a:r>
                        <a:rPr lang="en-US" sz="1100">
                          <a:effectLst/>
                        </a:rPr>
                        <a:t>Downtown Toronto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U of T St. George Campus</a:t>
                      </a:r>
                      <a:endParaRPr lang="en-US" sz="1200">
                        <a:effectLst/>
                      </a:endParaRPr>
                    </a:p>
                    <a:p>
                      <a:pPr marL="0" marR="0">
                        <a:spcBef>
                          <a:spcPts val="0"/>
                        </a:spcBef>
                        <a:spcAft>
                          <a:spcPts val="0"/>
                        </a:spcAft>
                      </a:pPr>
                      <a:r>
                        <a:rPr lang="en-US" sz="1100">
                          <a:effectLst/>
                        </a:rPr>
                        <a:t>Ryerson 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George Brown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593075">
                <a:tc>
                  <a:txBody>
                    <a:bodyPr/>
                    <a:lstStyle/>
                    <a:p>
                      <a:pPr marL="0" marR="0">
                        <a:spcBef>
                          <a:spcPts val="0"/>
                        </a:spcBef>
                        <a:spcAft>
                          <a:spcPts val="0"/>
                        </a:spcAft>
                      </a:pPr>
                      <a:r>
                        <a:rPr lang="en-US" sz="1100">
                          <a:effectLst/>
                        </a:rPr>
                        <a:t>Inner Suburbs (Etobicoke, North York, York, East York </a:t>
                      </a:r>
                      <a:endParaRPr lang="en-US" sz="1200">
                        <a:effectLst/>
                      </a:endParaRPr>
                    </a:p>
                    <a:p>
                      <a:pPr marL="0" marR="0">
                        <a:spcBef>
                          <a:spcPts val="0"/>
                        </a:spcBef>
                        <a:spcAft>
                          <a:spcPts val="0"/>
                        </a:spcAft>
                      </a:pPr>
                      <a:r>
                        <a:rPr lang="en-US" sz="1100">
                          <a:effectLst/>
                        </a:rPr>
                        <a:t>and Scarborough)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U of T Scarborough</a:t>
                      </a:r>
                      <a:endParaRPr lang="en-US" sz="1200">
                        <a:effectLst/>
                      </a:endParaRPr>
                    </a:p>
                    <a:p>
                      <a:pPr marL="0" marR="0">
                        <a:spcBef>
                          <a:spcPts val="0"/>
                        </a:spcBef>
                        <a:spcAft>
                          <a:spcPts val="0"/>
                        </a:spcAft>
                      </a:pPr>
                      <a:r>
                        <a:rPr lang="en-US" sz="1100">
                          <a:effectLst/>
                        </a:rPr>
                        <a:t>York U</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Seneca/ Humber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178714">
                <a:tc>
                  <a:txBody>
                    <a:bodyPr/>
                    <a:lstStyle/>
                    <a:p>
                      <a:pPr marL="0" marR="0">
                        <a:spcBef>
                          <a:spcPts val="0"/>
                        </a:spcBef>
                        <a:spcAft>
                          <a:spcPts val="0"/>
                        </a:spcAft>
                      </a:pPr>
                      <a:r>
                        <a:rPr lang="en-US" sz="1100">
                          <a:effectLst/>
                        </a:rPr>
                        <a:t>Outer Suburbs  (Brampton, Mississauga, King City, Oshawa)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U of T Mississauga</a:t>
                      </a:r>
                      <a:endParaRPr lang="en-US" sz="1200">
                        <a:effectLst/>
                      </a:endParaRPr>
                    </a:p>
                    <a:p>
                      <a:pPr marL="0" marR="0">
                        <a:spcBef>
                          <a:spcPts val="0"/>
                        </a:spcBef>
                        <a:spcAft>
                          <a:spcPts val="0"/>
                        </a:spcAft>
                      </a:pPr>
                      <a:r>
                        <a:rPr lang="en-US" sz="1100">
                          <a:effectLst/>
                        </a:rPr>
                        <a:t>OIT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Centennial</a:t>
                      </a:r>
                      <a:endParaRPr lang="en-US" sz="1200" dirty="0">
                        <a:effectLst/>
                      </a:endParaRPr>
                    </a:p>
                    <a:p>
                      <a:pPr marL="0" marR="0">
                        <a:spcBef>
                          <a:spcPts val="0"/>
                        </a:spcBef>
                        <a:spcAft>
                          <a:spcPts val="0"/>
                        </a:spcAft>
                      </a:pPr>
                      <a:r>
                        <a:rPr lang="en-US" sz="1100" dirty="0">
                          <a:effectLst/>
                        </a:rPr>
                        <a:t>Sheridan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cxnSp>
        <p:nvCxnSpPr>
          <p:cNvPr id="10" name="Straight Arrow Connector 9"/>
          <p:cNvCxnSpPr/>
          <p:nvPr/>
        </p:nvCxnSpPr>
        <p:spPr>
          <a:xfrm>
            <a:off x="5111511" y="4244401"/>
            <a:ext cx="2754003" cy="2645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60201" y="2865794"/>
            <a:ext cx="21432" cy="33844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17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Initial Findings</a:t>
            </a:r>
          </a:p>
        </p:txBody>
      </p:sp>
      <p:pic>
        <p:nvPicPr>
          <p:cNvPr id="4" name="Content Placeholder 3"/>
          <p:cNvPicPr>
            <a:picLocks noGrp="1" noChangeAspect="1"/>
          </p:cNvPicPr>
          <p:nvPr>
            <p:ph idx="1"/>
          </p:nvPr>
        </p:nvPicPr>
        <p:blipFill>
          <a:blip r:embed="rId2"/>
          <a:stretch>
            <a:fillRect/>
          </a:stretch>
        </p:blipFill>
        <p:spPr>
          <a:xfrm>
            <a:off x="322217" y="1257244"/>
            <a:ext cx="3825224" cy="193373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490721" y="1227908"/>
            <a:ext cx="4196080" cy="1963070"/>
          </a:xfrm>
          <a:prstGeom prst="rect">
            <a:avLst/>
          </a:prstGeom>
          <a:ln>
            <a:solidFill>
              <a:schemeClr val="tx1"/>
            </a:solidFill>
          </a:ln>
        </p:spPr>
      </p:pic>
      <p:pic>
        <p:nvPicPr>
          <p:cNvPr id="6" name="Picture 5">
            <a:extLst>
              <a:ext uri="{FF2B5EF4-FFF2-40B4-BE49-F238E27FC236}">
                <a16:creationId xmlns:a16="http://schemas.microsoft.com/office/drawing/2014/main" id="{D7E9BD09-8A7B-4F89-AE3C-E64707F9D015}"/>
              </a:ext>
            </a:extLst>
          </p:cNvPr>
          <p:cNvPicPr>
            <a:picLocks noChangeAspect="1"/>
          </p:cNvPicPr>
          <p:nvPr/>
        </p:nvPicPr>
        <p:blipFill>
          <a:blip r:embed="rId4"/>
          <a:stretch>
            <a:fillRect/>
          </a:stretch>
        </p:blipFill>
        <p:spPr>
          <a:xfrm>
            <a:off x="3058160" y="3429000"/>
            <a:ext cx="3048000" cy="3276600"/>
          </a:xfrm>
          <a:prstGeom prst="rect">
            <a:avLst/>
          </a:prstGeom>
          <a:ln>
            <a:solidFill>
              <a:schemeClr val="tx1"/>
            </a:solidFill>
          </a:ln>
        </p:spPr>
      </p:pic>
    </p:spTree>
    <p:extLst>
      <p:ext uri="{BB962C8B-B14F-4D97-AF65-F5344CB8AC3E}">
        <p14:creationId xmlns:p14="http://schemas.microsoft.com/office/powerpoint/2010/main" val="2108150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DA5901A6-8EC7-4636-A3E3-9AAF7D917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A36CF6-A60D-43DA-B3B5-90D870BEA03F}"/>
              </a:ext>
            </a:extLst>
          </p:cNvPr>
          <p:cNvSpPr>
            <a:spLocks noGrp="1"/>
          </p:cNvSpPr>
          <p:nvPr>
            <p:ph idx="1"/>
          </p:nvPr>
        </p:nvSpPr>
        <p:spPr>
          <a:xfrm>
            <a:off x="616136" y="2121762"/>
            <a:ext cx="4653739" cy="4128216"/>
          </a:xfrm>
        </p:spPr>
        <p:txBody>
          <a:bodyPr>
            <a:normAutofit/>
          </a:bodyPr>
          <a:lstStyle/>
          <a:p>
            <a:pPr marL="0" indent="0">
              <a:buNone/>
            </a:pPr>
            <a:r>
              <a:rPr lang="en-US" sz="2400" dirty="0">
                <a:hlinkClick r:id="rId2"/>
              </a:rPr>
              <a:t>  https://isrc.ca/</a:t>
            </a:r>
            <a:endParaRPr lang="en-US" sz="2400" dirty="0"/>
          </a:p>
          <a:p>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3F10D09A-791C-4248-9061-E069BFFDE85F}"/>
              </a:ext>
            </a:extLst>
          </p:cNvPr>
          <p:cNvPicPr>
            <a:picLocks noChangeAspect="1"/>
          </p:cNvPicPr>
          <p:nvPr/>
        </p:nvPicPr>
        <p:blipFill>
          <a:blip r:embed="rId3"/>
          <a:stretch>
            <a:fillRect/>
          </a:stretch>
        </p:blipFill>
        <p:spPr>
          <a:xfrm>
            <a:off x="5770163" y="93548"/>
            <a:ext cx="3121175" cy="6156430"/>
          </a:xfrm>
          <a:prstGeom prst="rect">
            <a:avLst/>
          </a:prstGeom>
        </p:spPr>
      </p:pic>
      <p:pic>
        <p:nvPicPr>
          <p:cNvPr id="6" name="Picture 5">
            <a:extLst>
              <a:ext uri="{FF2B5EF4-FFF2-40B4-BE49-F238E27FC236}">
                <a16:creationId xmlns:a16="http://schemas.microsoft.com/office/drawing/2014/main" id="{A1A2C3FD-3666-4F69-8AF9-25858431F581}"/>
              </a:ext>
            </a:extLst>
          </p:cNvPr>
          <p:cNvPicPr>
            <a:picLocks noChangeAspect="1"/>
          </p:cNvPicPr>
          <p:nvPr/>
        </p:nvPicPr>
        <p:blipFill>
          <a:blip r:embed="rId4"/>
          <a:stretch>
            <a:fillRect/>
          </a:stretch>
        </p:blipFill>
        <p:spPr>
          <a:xfrm>
            <a:off x="1361440" y="3091654"/>
            <a:ext cx="2895600" cy="2963706"/>
          </a:xfrm>
          <a:prstGeom prst="rect">
            <a:avLst/>
          </a:prstGeom>
        </p:spPr>
      </p:pic>
      <p:sp>
        <p:nvSpPr>
          <p:cNvPr id="18" name="Rectangle 17">
            <a:extLst>
              <a:ext uri="{FF2B5EF4-FFF2-40B4-BE49-F238E27FC236}">
                <a16:creationId xmlns:a16="http://schemas.microsoft.com/office/drawing/2014/main" id="{C9D74FF1-90F6-4D4A-8607-851C589C06C6}"/>
              </a:ext>
            </a:extLst>
          </p:cNvPr>
          <p:cNvSpPr/>
          <p:nvPr/>
        </p:nvSpPr>
        <p:spPr>
          <a:xfrm>
            <a:off x="752952" y="2579644"/>
            <a:ext cx="6197600" cy="369332"/>
          </a:xfrm>
          <a:prstGeom prst="rect">
            <a:avLst/>
          </a:prstGeom>
        </p:spPr>
        <p:txBody>
          <a:bodyPr wrap="square">
            <a:spAutoFit/>
          </a:bodyPr>
          <a:lstStyle/>
          <a:p>
            <a:r>
              <a:rPr lang="en-US" dirty="0"/>
              <a:t>https://www.collegesinstitutes.ca/what-we-do/</a:t>
            </a:r>
          </a:p>
        </p:txBody>
      </p:sp>
    </p:spTree>
    <p:extLst>
      <p:ext uri="{BB962C8B-B14F-4D97-AF65-F5344CB8AC3E}">
        <p14:creationId xmlns:p14="http://schemas.microsoft.com/office/powerpoint/2010/main" val="96715423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475</TotalTime>
  <Words>860</Words>
  <Application>Microsoft Office PowerPoint</Application>
  <PresentationFormat>On-screen Show (4:3)</PresentationFormat>
  <Paragraphs>85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Medium</vt:lpstr>
      <vt:lpstr>Calibri</vt:lpstr>
      <vt:lpstr>Symbol</vt:lpstr>
      <vt:lpstr>Times New Roman</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Initial Findings</vt:lpstr>
      <vt:lpstr>PowerPoint Presentation</vt:lpstr>
      <vt:lpstr>Three Pronged Approach to Recruitment?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dc:creator>
  <cp:lastModifiedBy>Sutama Raymond</cp:lastModifiedBy>
  <cp:revision>34</cp:revision>
  <dcterms:created xsi:type="dcterms:W3CDTF">2018-06-18T14:22:58Z</dcterms:created>
  <dcterms:modified xsi:type="dcterms:W3CDTF">2019-03-19T23:48:00Z</dcterms:modified>
</cp:coreProperties>
</file>