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70" r:id="rId2"/>
    <p:sldId id="264" r:id="rId3"/>
    <p:sldId id="263" r:id="rId4"/>
    <p:sldId id="262" r:id="rId5"/>
    <p:sldId id="257" r:id="rId6"/>
    <p:sldId id="260" r:id="rId7"/>
    <p:sldId id="261" r:id="rId8"/>
    <p:sldId id="271" r:id="rId9"/>
    <p:sldId id="273" r:id="rId10"/>
    <p:sldId id="266" r:id="rId11"/>
    <p:sldId id="269" r:id="rId12"/>
    <p:sldId id="268" r:id="rId13"/>
    <p:sldId id="272" r:id="rId14"/>
    <p:sldId id="267" r:id="rId15"/>
    <p:sldId id="256" r:id="rId1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9F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64419" autoAdjust="0"/>
  </p:normalViewPr>
  <p:slideViewPr>
    <p:cSldViewPr snapToGrid="0" snapToObjects="1">
      <p:cViewPr>
        <p:scale>
          <a:sx n="51" d="100"/>
          <a:sy n="51" d="100"/>
        </p:scale>
        <p:origin x="-191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6D335E-5B3F-49A2-A89A-BED97D8E7C70}" type="datetimeFigureOut">
              <a:rPr lang="en-CA" smtClean="0"/>
              <a:t>2019-03-20</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1C8CC2-75DA-4B92-BB35-D750E7826F6B}" type="slidenum">
              <a:rPr lang="en-CA" smtClean="0"/>
              <a:t>‹#›</a:t>
            </a:fld>
            <a:endParaRPr lang="en-CA"/>
          </a:p>
        </p:txBody>
      </p:sp>
    </p:spTree>
    <p:extLst>
      <p:ext uri="{BB962C8B-B14F-4D97-AF65-F5344CB8AC3E}">
        <p14:creationId xmlns:p14="http://schemas.microsoft.com/office/powerpoint/2010/main" val="879771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Colten, C. E., Kates, R. W., &amp; </a:t>
            </a:r>
            <a:r>
              <a:rPr lang="en-US" dirty="0" err="1" smtClean="0"/>
              <a:t>Laska</a:t>
            </a:r>
            <a:r>
              <a:rPr lang="en-US" dirty="0" smtClean="0"/>
              <a:t>, S. B. (2008). Three years after Katrina: Lessons for community resilience. Environment: Science and Policy for Sustainable Development, 50(5), 36-47.</a:t>
            </a:r>
          </a:p>
          <a:p>
            <a:r>
              <a:rPr lang="en-US" dirty="0" smtClean="0"/>
              <a:t>Brown, K. (2014). Global environmental change I: A social turn for resilience?. Progress in human geography, 38(1), 107-117.</a:t>
            </a:r>
            <a:endParaRPr lang="en-CA" dirty="0"/>
          </a:p>
        </p:txBody>
      </p:sp>
      <p:sp>
        <p:nvSpPr>
          <p:cNvPr id="4" name="Slide Number Placeholder 3"/>
          <p:cNvSpPr>
            <a:spLocks noGrp="1"/>
          </p:cNvSpPr>
          <p:nvPr>
            <p:ph type="sldNum" sz="quarter" idx="10"/>
          </p:nvPr>
        </p:nvSpPr>
        <p:spPr/>
        <p:txBody>
          <a:bodyPr/>
          <a:lstStyle/>
          <a:p>
            <a:fld id="{3B1C8CC2-75DA-4B92-BB35-D750E7826F6B}" type="slidenum">
              <a:rPr lang="en-CA" smtClean="0"/>
              <a:t>3</a:t>
            </a:fld>
            <a:endParaRPr lang="en-CA"/>
          </a:p>
        </p:txBody>
      </p:sp>
    </p:spTree>
    <p:extLst>
      <p:ext uri="{BB962C8B-B14F-4D97-AF65-F5344CB8AC3E}">
        <p14:creationId xmlns:p14="http://schemas.microsoft.com/office/powerpoint/2010/main" val="1460048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People</a:t>
            </a:r>
            <a:r>
              <a:rPr lang="en-CA" baseline="0" dirty="0" smtClean="0"/>
              <a:t> are socially embedded- they are not just money makers for Canada</a:t>
            </a:r>
            <a:endParaRPr lang="en-CA" dirty="0"/>
          </a:p>
        </p:txBody>
      </p:sp>
      <p:sp>
        <p:nvSpPr>
          <p:cNvPr id="4" name="Slide Number Placeholder 3"/>
          <p:cNvSpPr>
            <a:spLocks noGrp="1"/>
          </p:cNvSpPr>
          <p:nvPr>
            <p:ph type="sldNum" sz="quarter" idx="10"/>
          </p:nvPr>
        </p:nvSpPr>
        <p:spPr/>
        <p:txBody>
          <a:bodyPr/>
          <a:lstStyle/>
          <a:p>
            <a:fld id="{3B1C8CC2-75DA-4B92-BB35-D750E7826F6B}" type="slidenum">
              <a:rPr lang="en-CA" smtClean="0"/>
              <a:t>6</a:t>
            </a:fld>
            <a:endParaRPr lang="en-CA"/>
          </a:p>
        </p:txBody>
      </p:sp>
    </p:spTree>
    <p:extLst>
      <p:ext uri="{BB962C8B-B14F-4D97-AF65-F5344CB8AC3E}">
        <p14:creationId xmlns:p14="http://schemas.microsoft.com/office/powerpoint/2010/main" val="748878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Stress</a:t>
            </a:r>
            <a:r>
              <a:rPr lang="en-CA" baseline="0" dirty="0" smtClean="0"/>
              <a:t> is compounded by not wanting to make her parents worry about her. </a:t>
            </a:r>
            <a:endParaRPr lang="en-CA" dirty="0"/>
          </a:p>
        </p:txBody>
      </p:sp>
      <p:sp>
        <p:nvSpPr>
          <p:cNvPr id="4" name="Slide Number Placeholder 3"/>
          <p:cNvSpPr>
            <a:spLocks noGrp="1"/>
          </p:cNvSpPr>
          <p:nvPr>
            <p:ph type="sldNum" sz="quarter" idx="10"/>
          </p:nvPr>
        </p:nvSpPr>
        <p:spPr/>
        <p:txBody>
          <a:bodyPr/>
          <a:lstStyle/>
          <a:p>
            <a:fld id="{3B1C8CC2-75DA-4B92-BB35-D750E7826F6B}" type="slidenum">
              <a:rPr lang="en-CA" smtClean="0"/>
              <a:t>7</a:t>
            </a:fld>
            <a:endParaRPr lang="en-CA"/>
          </a:p>
        </p:txBody>
      </p:sp>
    </p:spTree>
    <p:extLst>
      <p:ext uri="{BB962C8B-B14F-4D97-AF65-F5344CB8AC3E}">
        <p14:creationId xmlns:p14="http://schemas.microsoft.com/office/powerpoint/2010/main" val="671919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Note the reluctance</a:t>
            </a:r>
            <a:r>
              <a:rPr lang="en-CA" baseline="0" dirty="0" smtClean="0"/>
              <a:t> to share their problems with parents and each other. </a:t>
            </a:r>
            <a:endParaRPr lang="en-CA" dirty="0"/>
          </a:p>
        </p:txBody>
      </p:sp>
      <p:sp>
        <p:nvSpPr>
          <p:cNvPr id="4" name="Slide Number Placeholder 3"/>
          <p:cNvSpPr>
            <a:spLocks noGrp="1"/>
          </p:cNvSpPr>
          <p:nvPr>
            <p:ph type="sldNum" sz="quarter" idx="10"/>
          </p:nvPr>
        </p:nvSpPr>
        <p:spPr/>
        <p:txBody>
          <a:bodyPr/>
          <a:lstStyle/>
          <a:p>
            <a:fld id="{3B1C8CC2-75DA-4B92-BB35-D750E7826F6B}" type="slidenum">
              <a:rPr lang="en-CA" smtClean="0"/>
              <a:t>8</a:t>
            </a:fld>
            <a:endParaRPr lang="en-CA"/>
          </a:p>
        </p:txBody>
      </p:sp>
    </p:spTree>
    <p:extLst>
      <p:ext uri="{BB962C8B-B14F-4D97-AF65-F5344CB8AC3E}">
        <p14:creationId xmlns:p14="http://schemas.microsoft.com/office/powerpoint/2010/main" val="3432600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Dual pathways</a:t>
            </a:r>
            <a:r>
              <a:rPr lang="en-CA" baseline="0" dirty="0" smtClean="0"/>
              <a:t> , transnational stressors</a:t>
            </a:r>
            <a:endParaRPr lang="en-CA" dirty="0"/>
          </a:p>
        </p:txBody>
      </p:sp>
      <p:sp>
        <p:nvSpPr>
          <p:cNvPr id="4" name="Slide Number Placeholder 3"/>
          <p:cNvSpPr>
            <a:spLocks noGrp="1"/>
          </p:cNvSpPr>
          <p:nvPr>
            <p:ph type="sldNum" sz="quarter" idx="10"/>
          </p:nvPr>
        </p:nvSpPr>
        <p:spPr/>
        <p:txBody>
          <a:bodyPr/>
          <a:lstStyle/>
          <a:p>
            <a:fld id="{3B1C8CC2-75DA-4B92-BB35-D750E7826F6B}" type="slidenum">
              <a:rPr lang="en-CA" smtClean="0"/>
              <a:t>9</a:t>
            </a:fld>
            <a:endParaRPr lang="en-CA"/>
          </a:p>
        </p:txBody>
      </p:sp>
    </p:spTree>
    <p:extLst>
      <p:ext uri="{BB962C8B-B14F-4D97-AF65-F5344CB8AC3E}">
        <p14:creationId xmlns:p14="http://schemas.microsoft.com/office/powerpoint/2010/main" val="368159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B1C8CC2-75DA-4B92-BB35-D750E7826F6B}" type="slidenum">
              <a:rPr lang="en-CA" smtClean="0"/>
              <a:t>10</a:t>
            </a:fld>
            <a:endParaRPr lang="en-CA"/>
          </a:p>
        </p:txBody>
      </p:sp>
    </p:spTree>
    <p:extLst>
      <p:ext uri="{BB962C8B-B14F-4D97-AF65-F5344CB8AC3E}">
        <p14:creationId xmlns:p14="http://schemas.microsoft.com/office/powerpoint/2010/main" val="3748521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2011 amendments to Canada’s Immigration and Refugee Protection Act. makes it illegal for anyone other than an accredited immigration representative to provide advice or otherwise represent a student during an application (or any other process) with Citizenship and Immigration Canada (CIC). In this context, in order to be considered “an accredited immigration representative,” the advisor or agent must be a member in good standing of the Immigration Consultants of Canada Regulatory Council (ICCRC) or a lawyer </a:t>
            </a:r>
            <a:r>
              <a:rPr lang="en-US" dirty="0" err="1" smtClean="0"/>
              <a:t>authorised</a:t>
            </a:r>
            <a:r>
              <a:rPr lang="en-US" dirty="0" smtClean="0"/>
              <a:t> to </a:t>
            </a:r>
            <a:r>
              <a:rPr lang="en-US" dirty="0" err="1" smtClean="0"/>
              <a:t>practise</a:t>
            </a:r>
            <a:r>
              <a:rPr lang="en-US" dirty="0" smtClean="0"/>
              <a:t> in Canada. one of its effects has been to prevent even international student advisors (ISAs) based at Canadian institutions and schools from providing the immigration advice that they have always offered in the course of their day-to-day work with students.</a:t>
            </a:r>
            <a:r>
              <a:rPr lang="en-US" baseline="0" dirty="0" smtClean="0"/>
              <a:t> </a:t>
            </a:r>
            <a:r>
              <a:rPr lang="en-US" dirty="0" smtClean="0"/>
              <a:t>Canadian institutions objected vigorously on this point, and also to the expense associated with qualifying ISA staff as Regulated Canadian Immigration Consultants (RCICs) under the requirements of the new legislation.</a:t>
            </a:r>
            <a:r>
              <a:rPr lang="en-US" baseline="0" dirty="0" smtClean="0"/>
              <a:t> </a:t>
            </a:r>
            <a:r>
              <a:rPr lang="en-US" dirty="0" smtClean="0"/>
              <a:t>ICCRC was subsequently obliged by CIC to create a new professional designation for student advisors employed by Canadian education providers. The new credential – the Regulated International Student Immigration Advisor (RISIA) – was first announced in late 2014. exam is offered at a fee of CDN$500 and, for successful candidates, RISIA registration carries an additional annual fee of CDN$913 http://monitor.icef.com/2015/10/canada-launches-new-immigration-certification-for-international-student-advisors/</a:t>
            </a:r>
          </a:p>
        </p:txBody>
      </p:sp>
      <p:sp>
        <p:nvSpPr>
          <p:cNvPr id="4" name="Slide Number Placeholder 3"/>
          <p:cNvSpPr>
            <a:spLocks noGrp="1"/>
          </p:cNvSpPr>
          <p:nvPr>
            <p:ph type="sldNum" sz="quarter" idx="10"/>
          </p:nvPr>
        </p:nvSpPr>
        <p:spPr/>
        <p:txBody>
          <a:bodyPr/>
          <a:lstStyle/>
          <a:p>
            <a:fld id="{3B1C8CC2-75DA-4B92-BB35-D750E7826F6B}" type="slidenum">
              <a:rPr lang="en-CA" smtClean="0"/>
              <a:t>12</a:t>
            </a:fld>
            <a:endParaRPr lang="en-CA"/>
          </a:p>
        </p:txBody>
      </p:sp>
    </p:spTree>
    <p:extLst>
      <p:ext uri="{BB962C8B-B14F-4D97-AF65-F5344CB8AC3E}">
        <p14:creationId xmlns:p14="http://schemas.microsoft.com/office/powerpoint/2010/main" val="2622868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79FF825E-5CA5-4249-9F86-84B0F8652B88}" type="datetimeFigureOut">
              <a:rPr lang="es-ES" smtClean="0"/>
              <a:t>20/03/2019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1368FFF-C87F-454D-8596-B0CE12D6F072}" type="slidenum">
              <a:rPr lang="es-ES" smtClean="0"/>
              <a:t>‹#›</a:t>
            </a:fld>
            <a:endParaRPr lang="es-ES"/>
          </a:p>
        </p:txBody>
      </p:sp>
    </p:spTree>
    <p:extLst>
      <p:ext uri="{BB962C8B-B14F-4D97-AF65-F5344CB8AC3E}">
        <p14:creationId xmlns:p14="http://schemas.microsoft.com/office/powerpoint/2010/main" val="998811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79FF825E-5CA5-4249-9F86-84B0F8652B88}" type="datetimeFigureOut">
              <a:rPr lang="es-ES" smtClean="0"/>
              <a:t>20/03/2019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1368FFF-C87F-454D-8596-B0CE12D6F072}" type="slidenum">
              <a:rPr lang="es-ES" smtClean="0"/>
              <a:t>‹#›</a:t>
            </a:fld>
            <a:endParaRPr lang="es-ES"/>
          </a:p>
        </p:txBody>
      </p:sp>
    </p:spTree>
    <p:extLst>
      <p:ext uri="{BB962C8B-B14F-4D97-AF65-F5344CB8AC3E}">
        <p14:creationId xmlns:p14="http://schemas.microsoft.com/office/powerpoint/2010/main" val="266072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79FF825E-5CA5-4249-9F86-84B0F8652B88}" type="datetimeFigureOut">
              <a:rPr lang="es-ES" smtClean="0"/>
              <a:t>20/03/2019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1368FFF-C87F-454D-8596-B0CE12D6F072}" type="slidenum">
              <a:rPr lang="es-ES" smtClean="0"/>
              <a:t>‹#›</a:t>
            </a:fld>
            <a:endParaRPr lang="es-ES"/>
          </a:p>
        </p:txBody>
      </p:sp>
    </p:spTree>
    <p:extLst>
      <p:ext uri="{BB962C8B-B14F-4D97-AF65-F5344CB8AC3E}">
        <p14:creationId xmlns:p14="http://schemas.microsoft.com/office/powerpoint/2010/main" val="2126845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79FF825E-5CA5-4249-9F86-84B0F8652B88}" type="datetimeFigureOut">
              <a:rPr lang="es-ES" smtClean="0"/>
              <a:t>20/03/2019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1368FFF-C87F-454D-8596-B0CE12D6F072}" type="slidenum">
              <a:rPr lang="es-ES" smtClean="0"/>
              <a:t>‹#›</a:t>
            </a:fld>
            <a:endParaRPr lang="es-ES"/>
          </a:p>
        </p:txBody>
      </p:sp>
    </p:spTree>
    <p:extLst>
      <p:ext uri="{BB962C8B-B14F-4D97-AF65-F5344CB8AC3E}">
        <p14:creationId xmlns:p14="http://schemas.microsoft.com/office/powerpoint/2010/main" val="78053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79FF825E-5CA5-4249-9F86-84B0F8652B88}" type="datetimeFigureOut">
              <a:rPr lang="es-ES" smtClean="0"/>
              <a:t>20/03/2019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1368FFF-C87F-454D-8596-B0CE12D6F072}" type="slidenum">
              <a:rPr lang="es-ES" smtClean="0"/>
              <a:t>‹#›</a:t>
            </a:fld>
            <a:endParaRPr lang="es-ES"/>
          </a:p>
        </p:txBody>
      </p:sp>
    </p:spTree>
    <p:extLst>
      <p:ext uri="{BB962C8B-B14F-4D97-AF65-F5344CB8AC3E}">
        <p14:creationId xmlns:p14="http://schemas.microsoft.com/office/powerpoint/2010/main" val="2562799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79FF825E-5CA5-4249-9F86-84B0F8652B88}" type="datetimeFigureOut">
              <a:rPr lang="es-ES" smtClean="0"/>
              <a:t>20/03/2019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1368FFF-C87F-454D-8596-B0CE12D6F072}" type="slidenum">
              <a:rPr lang="es-ES" smtClean="0"/>
              <a:t>‹#›</a:t>
            </a:fld>
            <a:endParaRPr lang="es-ES"/>
          </a:p>
        </p:txBody>
      </p:sp>
    </p:spTree>
    <p:extLst>
      <p:ext uri="{BB962C8B-B14F-4D97-AF65-F5344CB8AC3E}">
        <p14:creationId xmlns:p14="http://schemas.microsoft.com/office/powerpoint/2010/main" val="1994216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79FF825E-5CA5-4249-9F86-84B0F8652B88}" type="datetimeFigureOut">
              <a:rPr lang="es-ES" smtClean="0"/>
              <a:t>20/03/2019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D1368FFF-C87F-454D-8596-B0CE12D6F072}" type="slidenum">
              <a:rPr lang="es-ES" smtClean="0"/>
              <a:t>‹#›</a:t>
            </a:fld>
            <a:endParaRPr lang="es-ES"/>
          </a:p>
        </p:txBody>
      </p:sp>
    </p:spTree>
    <p:extLst>
      <p:ext uri="{BB962C8B-B14F-4D97-AF65-F5344CB8AC3E}">
        <p14:creationId xmlns:p14="http://schemas.microsoft.com/office/powerpoint/2010/main" val="2423424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79FF825E-5CA5-4249-9F86-84B0F8652B88}" type="datetimeFigureOut">
              <a:rPr lang="es-ES" smtClean="0"/>
              <a:t>20/03/2019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D1368FFF-C87F-454D-8596-B0CE12D6F072}" type="slidenum">
              <a:rPr lang="es-ES" smtClean="0"/>
              <a:t>‹#›</a:t>
            </a:fld>
            <a:endParaRPr lang="es-ES"/>
          </a:p>
        </p:txBody>
      </p:sp>
    </p:spTree>
    <p:extLst>
      <p:ext uri="{BB962C8B-B14F-4D97-AF65-F5344CB8AC3E}">
        <p14:creationId xmlns:p14="http://schemas.microsoft.com/office/powerpoint/2010/main" val="1700690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9FF825E-5CA5-4249-9F86-84B0F8652B88}" type="datetimeFigureOut">
              <a:rPr lang="es-ES" smtClean="0"/>
              <a:t>20/03/2019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D1368FFF-C87F-454D-8596-B0CE12D6F072}" type="slidenum">
              <a:rPr lang="es-ES" smtClean="0"/>
              <a:t>‹#›</a:t>
            </a:fld>
            <a:endParaRPr lang="es-ES"/>
          </a:p>
        </p:txBody>
      </p:sp>
    </p:spTree>
    <p:extLst>
      <p:ext uri="{BB962C8B-B14F-4D97-AF65-F5344CB8AC3E}">
        <p14:creationId xmlns:p14="http://schemas.microsoft.com/office/powerpoint/2010/main" val="1868588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79FF825E-5CA5-4249-9F86-84B0F8652B88}" type="datetimeFigureOut">
              <a:rPr lang="es-ES" smtClean="0"/>
              <a:t>20/03/2019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1368FFF-C87F-454D-8596-B0CE12D6F072}" type="slidenum">
              <a:rPr lang="es-ES" smtClean="0"/>
              <a:t>‹#›</a:t>
            </a:fld>
            <a:endParaRPr lang="es-ES"/>
          </a:p>
        </p:txBody>
      </p:sp>
    </p:spTree>
    <p:extLst>
      <p:ext uri="{BB962C8B-B14F-4D97-AF65-F5344CB8AC3E}">
        <p14:creationId xmlns:p14="http://schemas.microsoft.com/office/powerpoint/2010/main" val="2051298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79FF825E-5CA5-4249-9F86-84B0F8652B88}" type="datetimeFigureOut">
              <a:rPr lang="es-ES" smtClean="0"/>
              <a:t>20/03/2019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1368FFF-C87F-454D-8596-B0CE12D6F072}" type="slidenum">
              <a:rPr lang="es-ES" smtClean="0"/>
              <a:t>‹#›</a:t>
            </a:fld>
            <a:endParaRPr lang="es-ES"/>
          </a:p>
        </p:txBody>
      </p:sp>
    </p:spTree>
    <p:extLst>
      <p:ext uri="{BB962C8B-B14F-4D97-AF65-F5344CB8AC3E}">
        <p14:creationId xmlns:p14="http://schemas.microsoft.com/office/powerpoint/2010/main" val="384767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FF825E-5CA5-4249-9F86-84B0F8652B88}" type="datetimeFigureOut">
              <a:rPr lang="es-ES" smtClean="0"/>
              <a:t>20/03/2019</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368FFF-C87F-454D-8596-B0CE12D6F072}" type="slidenum">
              <a:rPr lang="es-ES" smtClean="0"/>
              <a:t>‹#›</a:t>
            </a:fld>
            <a:endParaRPr lang="es-ES"/>
          </a:p>
        </p:txBody>
      </p:sp>
    </p:spTree>
    <p:extLst>
      <p:ext uri="{BB962C8B-B14F-4D97-AF65-F5344CB8AC3E}">
        <p14:creationId xmlns:p14="http://schemas.microsoft.com/office/powerpoint/2010/main" val="3917248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hyperlink" Target="https://www.youtube.com/channel/UCKZFDkx-C8hJBN4AfFiSEVA" TargetMode="External"/><Relationship Id="rId3" Type="http://schemas.openxmlformats.org/officeDocument/2006/relationships/hyperlink" Target="https://twitter.com/bmrc_irmu" TargetMode="External"/><Relationship Id="rId7" Type="http://schemas.openxmlformats.org/officeDocument/2006/relationships/hyperlink" Target="http://bmrc-irmu.info.yorku.ca/"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png"/><Relationship Id="rId10" Type="http://schemas.openxmlformats.org/officeDocument/2006/relationships/hyperlink" Target="https://www.youtube.com/channel/UCKZFDkx-C8hJBN4AfFiSEVA/featured" TargetMode="External"/><Relationship Id="rId4" Type="http://schemas.openxmlformats.org/officeDocument/2006/relationships/image" Target="../media/image5.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11910"/>
            <a:ext cx="9144000" cy="1312283"/>
          </a:xfrm>
          <a:prstGeom prst="rect">
            <a:avLst/>
          </a:prstGeom>
          <a:solidFill>
            <a:srgbClr val="219FE1"/>
          </a:solidFill>
          <a:ln>
            <a:noFill/>
          </a:ln>
        </p:spPr>
        <p:style>
          <a:lnRef idx="1">
            <a:schemeClr val="accent1"/>
          </a:lnRef>
          <a:fillRef idx="3">
            <a:schemeClr val="accent1"/>
          </a:fillRef>
          <a:effectRef idx="2">
            <a:schemeClr val="accent1"/>
          </a:effectRef>
          <a:fontRef idx="minor">
            <a:schemeClr val="lt1"/>
          </a:fontRef>
        </p:style>
        <p:txBody>
          <a:bodyPr/>
          <a:lstStyle/>
          <a:p>
            <a:r>
              <a:rPr lang="en-CA" sz="4000" dirty="0" smtClean="0"/>
              <a:t>International students as temporary migrants: individual and system resilience</a:t>
            </a:r>
            <a:endParaRPr lang="en-CA" sz="4000" dirty="0"/>
          </a:p>
        </p:txBody>
      </p:sp>
      <p:pic>
        <p:nvPicPr>
          <p:cNvPr id="6" name="Imagen 5" descr="Captura de pantalla 2018-06-18 a la(s) 10.30.5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0366" y="4558037"/>
            <a:ext cx="1213634" cy="2299963"/>
          </a:xfrm>
          <a:prstGeom prst="rect">
            <a:avLst/>
          </a:prstGeom>
        </p:spPr>
      </p:pic>
      <p:sp>
        <p:nvSpPr>
          <p:cNvPr id="8" name="Rectángulo 7"/>
          <p:cNvSpPr/>
          <p:nvPr/>
        </p:nvSpPr>
        <p:spPr>
          <a:xfrm>
            <a:off x="-1" y="6513591"/>
            <a:ext cx="8593495" cy="307777"/>
          </a:xfrm>
          <a:prstGeom prst="rect">
            <a:avLst/>
          </a:prstGeom>
        </p:spPr>
        <p:txBody>
          <a:bodyPr wrap="square">
            <a:spAutoFit/>
          </a:bodyPr>
          <a:lstStyle/>
          <a:p>
            <a:r>
              <a:rPr lang="en-CA" sz="1400" dirty="0">
                <a:solidFill>
                  <a:schemeClr val="bg1">
                    <a:lumMod val="65000"/>
                  </a:schemeClr>
                </a:solidFill>
                <a:latin typeface="Avenir Next Medium"/>
                <a:cs typeface="Avenir Next Medium"/>
              </a:rPr>
              <a:t>Building Migrant Resilience in Cities </a:t>
            </a:r>
            <a:r>
              <a:rPr lang="fr-CA" sz="1400" dirty="0">
                <a:solidFill>
                  <a:schemeClr val="bg1">
                    <a:lumMod val="65000"/>
                  </a:schemeClr>
                </a:solidFill>
                <a:latin typeface="Avenir Next Medium"/>
                <a:cs typeface="Avenir Next Medium"/>
              </a:rPr>
              <a:t>Immigration et résilience en milieu urbain</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4291" y="5874783"/>
            <a:ext cx="1524000" cy="4953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6746" y="5767907"/>
            <a:ext cx="1805471" cy="709052"/>
          </a:xfrm>
          <a:prstGeom prst="rect">
            <a:avLst/>
          </a:prstGeom>
        </p:spPr>
      </p:pic>
      <p:sp>
        <p:nvSpPr>
          <p:cNvPr id="5" name="Title 4"/>
          <p:cNvSpPr>
            <a:spLocks noGrp="1"/>
          </p:cNvSpPr>
          <p:nvPr>
            <p:ph type="ctrTitle"/>
          </p:nvPr>
        </p:nvSpPr>
        <p:spPr>
          <a:xfrm>
            <a:off x="257577" y="1918953"/>
            <a:ext cx="8200623" cy="1681498"/>
          </a:xfrm>
        </p:spPr>
        <p:txBody>
          <a:bodyPr>
            <a:normAutofit fontScale="90000"/>
          </a:bodyPr>
          <a:lstStyle/>
          <a:p>
            <a:r>
              <a:rPr lang="en-CA" dirty="0" smtClean="0"/>
              <a:t>21</a:t>
            </a:r>
            <a:r>
              <a:rPr lang="en-CA" baseline="30000" dirty="0" smtClean="0"/>
              <a:t>st</a:t>
            </a:r>
            <a:r>
              <a:rPr lang="en-CA" dirty="0" smtClean="0"/>
              <a:t> National Metropolis Conference: Halifax, N.S. March 21-23, 2019</a:t>
            </a:r>
            <a:endParaRPr lang="en-CA" dirty="0"/>
          </a:p>
        </p:txBody>
      </p:sp>
      <p:sp>
        <p:nvSpPr>
          <p:cNvPr id="7" name="Subtitle 6"/>
          <p:cNvSpPr>
            <a:spLocks noGrp="1"/>
          </p:cNvSpPr>
          <p:nvPr>
            <p:ph type="subTitle" idx="1"/>
          </p:nvPr>
        </p:nvSpPr>
        <p:spPr/>
        <p:txBody>
          <a:bodyPr>
            <a:normAutofit fontScale="92500" lnSpcReduction="10000"/>
          </a:bodyPr>
          <a:lstStyle/>
          <a:p>
            <a:r>
              <a:rPr lang="en-CA" dirty="0" smtClean="0"/>
              <a:t>Margaret Walton-Roberts, Jenna Hennebry, </a:t>
            </a:r>
            <a:r>
              <a:rPr lang="en-CA" dirty="0"/>
              <a:t>Allison Petrozziello, </a:t>
            </a:r>
            <a:r>
              <a:rPr lang="en-CA" dirty="0" smtClean="0"/>
              <a:t>Carla Angulo-Pasel and Kanchan Ladhar Wilfrid Laurier University. </a:t>
            </a:r>
            <a:endParaRPr lang="en-CA" dirty="0"/>
          </a:p>
        </p:txBody>
      </p:sp>
    </p:spTree>
    <p:extLst>
      <p:ext uri="{BB962C8B-B14F-4D97-AF65-F5344CB8AC3E}">
        <p14:creationId xmlns:p14="http://schemas.microsoft.com/office/powerpoint/2010/main" val="1655677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11910"/>
            <a:ext cx="9144000" cy="1312283"/>
          </a:xfrm>
          <a:prstGeom prst="rect">
            <a:avLst/>
          </a:prstGeom>
          <a:solidFill>
            <a:srgbClr val="219FE1"/>
          </a:solidFill>
          <a:ln>
            <a:noFill/>
          </a:ln>
        </p:spPr>
        <p:style>
          <a:lnRef idx="1">
            <a:schemeClr val="accent1"/>
          </a:lnRef>
          <a:fillRef idx="3">
            <a:schemeClr val="accent1"/>
          </a:fillRef>
          <a:effectRef idx="2">
            <a:schemeClr val="accent1"/>
          </a:effectRef>
          <a:fontRef idx="minor">
            <a:schemeClr val="lt1"/>
          </a:fontRef>
        </p:style>
        <p:txBody>
          <a:bodyPr/>
          <a:lstStyle/>
          <a:p>
            <a:r>
              <a:rPr lang="en-CA" sz="4000" dirty="0" smtClean="0"/>
              <a:t>International students’ individual resiliency- managing adversity</a:t>
            </a:r>
            <a:endParaRPr lang="en-CA" sz="4000" dirty="0"/>
          </a:p>
        </p:txBody>
      </p:sp>
      <p:pic>
        <p:nvPicPr>
          <p:cNvPr id="6" name="Imagen 5" descr="Captura de pantalla 2018-06-18 a la(s) 10.30.5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0366" y="4558037"/>
            <a:ext cx="1213634" cy="2299963"/>
          </a:xfrm>
          <a:prstGeom prst="rect">
            <a:avLst/>
          </a:prstGeom>
        </p:spPr>
      </p:pic>
      <p:sp>
        <p:nvSpPr>
          <p:cNvPr id="8" name="Rectángulo 7"/>
          <p:cNvSpPr/>
          <p:nvPr/>
        </p:nvSpPr>
        <p:spPr>
          <a:xfrm>
            <a:off x="-1" y="6513591"/>
            <a:ext cx="8593495" cy="307777"/>
          </a:xfrm>
          <a:prstGeom prst="rect">
            <a:avLst/>
          </a:prstGeom>
        </p:spPr>
        <p:txBody>
          <a:bodyPr wrap="square">
            <a:spAutoFit/>
          </a:bodyPr>
          <a:lstStyle/>
          <a:p>
            <a:r>
              <a:rPr lang="en-CA" sz="1400" dirty="0">
                <a:solidFill>
                  <a:schemeClr val="bg1">
                    <a:lumMod val="65000"/>
                  </a:schemeClr>
                </a:solidFill>
                <a:latin typeface="Avenir Next Medium"/>
                <a:cs typeface="Avenir Next Medium"/>
              </a:rPr>
              <a:t>Building Migrant Resilience in Cities </a:t>
            </a:r>
            <a:r>
              <a:rPr lang="fr-CA" sz="1400" dirty="0">
                <a:solidFill>
                  <a:schemeClr val="bg1">
                    <a:lumMod val="65000"/>
                  </a:schemeClr>
                </a:solidFill>
                <a:latin typeface="Avenir Next Medium"/>
                <a:cs typeface="Avenir Next Medium"/>
              </a:rPr>
              <a:t>Immigration et résilience en milieu urbain</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54291" y="5874783"/>
            <a:ext cx="1524000" cy="49530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96746" y="5767907"/>
            <a:ext cx="1805471" cy="709052"/>
          </a:xfrm>
          <a:prstGeom prst="rect">
            <a:avLst/>
          </a:prstGeom>
        </p:spPr>
      </p:pic>
      <p:sp>
        <p:nvSpPr>
          <p:cNvPr id="7" name="Content Placeholder 6"/>
          <p:cNvSpPr>
            <a:spLocks noGrp="1"/>
          </p:cNvSpPr>
          <p:nvPr>
            <p:ph idx="1"/>
          </p:nvPr>
        </p:nvSpPr>
        <p:spPr/>
        <p:txBody>
          <a:bodyPr>
            <a:normAutofit fontScale="92500" lnSpcReduction="10000"/>
          </a:bodyPr>
          <a:lstStyle/>
          <a:p>
            <a:r>
              <a:rPr lang="en-US" dirty="0" smtClean="0"/>
              <a:t>Institutions helping int’l students to be </a:t>
            </a:r>
            <a:r>
              <a:rPr lang="en-US" b="1" dirty="0" smtClean="0"/>
              <a:t>self-advocates</a:t>
            </a:r>
            <a:r>
              <a:rPr lang="en-US" dirty="0" smtClean="0"/>
              <a:t>, aware </a:t>
            </a:r>
            <a:r>
              <a:rPr lang="en-US" dirty="0"/>
              <a:t>of their </a:t>
            </a:r>
            <a:r>
              <a:rPr lang="en-US" dirty="0" smtClean="0"/>
              <a:t>rights, do the research. </a:t>
            </a:r>
            <a:endParaRPr lang="en-US" dirty="0"/>
          </a:p>
          <a:p>
            <a:r>
              <a:rPr lang="en-US" dirty="0" smtClean="0"/>
              <a:t>Increasingly int’l students </a:t>
            </a:r>
            <a:r>
              <a:rPr lang="en-US" b="1" dirty="0" smtClean="0"/>
              <a:t>need</a:t>
            </a:r>
            <a:r>
              <a:rPr lang="en-US" dirty="0" smtClean="0"/>
              <a:t> </a:t>
            </a:r>
            <a:r>
              <a:rPr lang="en-US" dirty="0"/>
              <a:t>to work in order to supplement their income during their studies. </a:t>
            </a:r>
            <a:endParaRPr lang="en-US" dirty="0" smtClean="0"/>
          </a:p>
          <a:p>
            <a:r>
              <a:rPr lang="en-US" b="1" dirty="0"/>
              <a:t>T</a:t>
            </a:r>
            <a:r>
              <a:rPr lang="en-US" b="1" dirty="0" smtClean="0"/>
              <a:t>ransnational stressors </a:t>
            </a:r>
            <a:r>
              <a:rPr lang="en-US" dirty="0" smtClean="0"/>
              <a:t>including sanctions and currency fluctuations (</a:t>
            </a:r>
            <a:r>
              <a:rPr lang="en-US" dirty="0"/>
              <a:t>Iran, Nigeria), political instabilities at home </a:t>
            </a:r>
            <a:r>
              <a:rPr lang="en-US" dirty="0" smtClean="0"/>
              <a:t>all poses </a:t>
            </a:r>
            <a:r>
              <a:rPr lang="en-US" dirty="0"/>
              <a:t>a </a:t>
            </a:r>
            <a:r>
              <a:rPr lang="en-US" dirty="0" smtClean="0"/>
              <a:t>risk if they cannot complete studies and get a work visa.</a:t>
            </a:r>
          </a:p>
          <a:p>
            <a:r>
              <a:rPr lang="en-US" dirty="0" smtClean="0"/>
              <a:t>Social </a:t>
            </a:r>
            <a:r>
              <a:rPr lang="en-US" b="1" dirty="0" smtClean="0"/>
              <a:t>networks are stretched </a:t>
            </a:r>
            <a:r>
              <a:rPr lang="en-US" dirty="0" smtClean="0"/>
              <a:t>spatially and socially- do not want to worry parents/partners</a:t>
            </a:r>
            <a:endParaRPr lang="en-US" dirty="0"/>
          </a:p>
        </p:txBody>
      </p:sp>
    </p:spTree>
    <p:extLst>
      <p:ext uri="{BB962C8B-B14F-4D97-AF65-F5344CB8AC3E}">
        <p14:creationId xmlns:p14="http://schemas.microsoft.com/office/powerpoint/2010/main" val="825206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11910"/>
            <a:ext cx="9144000" cy="1312283"/>
          </a:xfrm>
          <a:prstGeom prst="rect">
            <a:avLst/>
          </a:prstGeom>
          <a:solidFill>
            <a:srgbClr val="219FE1"/>
          </a:solidFill>
          <a:ln>
            <a:noFill/>
          </a:ln>
        </p:spPr>
        <p:style>
          <a:lnRef idx="1">
            <a:schemeClr val="accent1"/>
          </a:lnRef>
          <a:fillRef idx="3">
            <a:schemeClr val="accent1"/>
          </a:fillRef>
          <a:effectRef idx="2">
            <a:schemeClr val="accent1"/>
          </a:effectRef>
          <a:fontRef idx="minor">
            <a:schemeClr val="lt1"/>
          </a:fontRef>
        </p:style>
        <p:txBody>
          <a:bodyPr/>
          <a:lstStyle/>
          <a:p>
            <a:r>
              <a:rPr lang="en-CA" sz="4000" dirty="0" smtClean="0"/>
              <a:t>System change-Educational providers offer more programs-Laurier</a:t>
            </a:r>
            <a:endParaRPr lang="en-CA" sz="4000" dirty="0"/>
          </a:p>
        </p:txBody>
      </p:sp>
      <p:pic>
        <p:nvPicPr>
          <p:cNvPr id="6" name="Imagen 5" descr="Captura de pantalla 2018-06-18 a la(s) 10.30.5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0366" y="4558037"/>
            <a:ext cx="1213634" cy="2299963"/>
          </a:xfrm>
          <a:prstGeom prst="rect">
            <a:avLst/>
          </a:prstGeom>
        </p:spPr>
      </p:pic>
      <p:sp>
        <p:nvSpPr>
          <p:cNvPr id="8" name="Rectángulo 7"/>
          <p:cNvSpPr/>
          <p:nvPr/>
        </p:nvSpPr>
        <p:spPr>
          <a:xfrm>
            <a:off x="-1" y="6513591"/>
            <a:ext cx="8593495" cy="307777"/>
          </a:xfrm>
          <a:prstGeom prst="rect">
            <a:avLst/>
          </a:prstGeom>
        </p:spPr>
        <p:txBody>
          <a:bodyPr wrap="square">
            <a:spAutoFit/>
          </a:bodyPr>
          <a:lstStyle/>
          <a:p>
            <a:r>
              <a:rPr lang="en-CA" sz="1400" dirty="0">
                <a:solidFill>
                  <a:schemeClr val="bg1">
                    <a:lumMod val="65000"/>
                  </a:schemeClr>
                </a:solidFill>
                <a:latin typeface="Avenir Next Medium"/>
                <a:cs typeface="Avenir Next Medium"/>
              </a:rPr>
              <a:t>Building Migrant Resilience in Cities </a:t>
            </a:r>
            <a:r>
              <a:rPr lang="fr-CA" sz="1400" dirty="0">
                <a:solidFill>
                  <a:schemeClr val="bg1">
                    <a:lumMod val="65000"/>
                  </a:schemeClr>
                </a:solidFill>
                <a:latin typeface="Avenir Next Medium"/>
                <a:cs typeface="Avenir Next Medium"/>
              </a:rPr>
              <a:t>Immigration et résilience en milieu urbain</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4291" y="5874783"/>
            <a:ext cx="1524000" cy="4953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6746" y="5767907"/>
            <a:ext cx="1805471" cy="709052"/>
          </a:xfrm>
          <a:prstGeom prst="rect">
            <a:avLst/>
          </a:prstGeom>
        </p:spPr>
      </p:pic>
      <p:sp>
        <p:nvSpPr>
          <p:cNvPr id="7" name="Content Placeholder 6"/>
          <p:cNvSpPr>
            <a:spLocks noGrp="1"/>
          </p:cNvSpPr>
          <p:nvPr>
            <p:ph idx="1"/>
          </p:nvPr>
        </p:nvSpPr>
        <p:spPr>
          <a:xfrm>
            <a:off x="457200" y="1467702"/>
            <a:ext cx="8229600" cy="4658462"/>
          </a:xfrm>
        </p:spPr>
        <p:txBody>
          <a:bodyPr>
            <a:normAutofit fontScale="55000" lnSpcReduction="20000"/>
          </a:bodyPr>
          <a:lstStyle/>
          <a:p>
            <a:pPr>
              <a:buFont typeface="Wingdings" panose="05000000000000000000" pitchFamily="2" charset="2"/>
              <a:buChar char="v"/>
            </a:pPr>
            <a:r>
              <a:rPr lang="en-US" dirty="0" smtClean="0"/>
              <a:t>wellness </a:t>
            </a:r>
            <a:r>
              <a:rPr lang="en-US" dirty="0" err="1"/>
              <a:t>centre</a:t>
            </a:r>
            <a:r>
              <a:rPr lang="en-US" dirty="0"/>
              <a:t>, </a:t>
            </a:r>
            <a:r>
              <a:rPr lang="en-US" dirty="0" smtClean="0"/>
              <a:t>specific </a:t>
            </a:r>
            <a:r>
              <a:rPr lang="en-US" dirty="0"/>
              <a:t>coaching /counsellor programs that can help international students to manage. </a:t>
            </a:r>
            <a:endParaRPr lang="en-US" dirty="0" smtClean="0"/>
          </a:p>
          <a:p>
            <a:pPr>
              <a:buFont typeface="Wingdings" panose="05000000000000000000" pitchFamily="2" charset="2"/>
              <a:buChar char="v"/>
            </a:pPr>
            <a:r>
              <a:rPr lang="en-US" dirty="0" smtClean="0"/>
              <a:t>There </a:t>
            </a:r>
            <a:r>
              <a:rPr lang="en-US" dirty="0"/>
              <a:t>are Instrumental tools to help students, including writing </a:t>
            </a:r>
            <a:r>
              <a:rPr lang="en-US" dirty="0" err="1" smtClean="0"/>
              <a:t>centre</a:t>
            </a:r>
            <a:endParaRPr lang="en-US" dirty="0" smtClean="0"/>
          </a:p>
          <a:p>
            <a:pPr>
              <a:buFont typeface="Wingdings" panose="05000000000000000000" pitchFamily="2" charset="2"/>
              <a:buChar char="v"/>
            </a:pPr>
            <a:r>
              <a:rPr lang="en-US" dirty="0" smtClean="0"/>
              <a:t>Partnerships </a:t>
            </a:r>
            <a:r>
              <a:rPr lang="en-US" dirty="0"/>
              <a:t>with YMCA settlement services, </a:t>
            </a:r>
            <a:r>
              <a:rPr lang="en-US" dirty="0" smtClean="0"/>
              <a:t>including Multicultural </a:t>
            </a:r>
            <a:r>
              <a:rPr lang="en-US" dirty="0"/>
              <a:t>Gala </a:t>
            </a:r>
            <a:r>
              <a:rPr lang="en-US" dirty="0" smtClean="0"/>
              <a:t> and international </a:t>
            </a:r>
            <a:r>
              <a:rPr lang="en-US" dirty="0"/>
              <a:t>student gala </a:t>
            </a:r>
            <a:r>
              <a:rPr lang="en-US" dirty="0" smtClean="0"/>
              <a:t>to </a:t>
            </a:r>
            <a:r>
              <a:rPr lang="en-US" dirty="0"/>
              <a:t>celebrate the work of the international and domestic students </a:t>
            </a:r>
          </a:p>
          <a:p>
            <a:pPr>
              <a:buFont typeface="Wingdings" panose="05000000000000000000" pitchFamily="2" charset="2"/>
              <a:buChar char="v"/>
            </a:pPr>
            <a:r>
              <a:rPr lang="en-US" dirty="0" smtClean="0"/>
              <a:t>Global </a:t>
            </a:r>
            <a:r>
              <a:rPr lang="en-US" dirty="0"/>
              <a:t>Kitchen </a:t>
            </a:r>
            <a:r>
              <a:rPr lang="en-US" dirty="0" smtClean="0"/>
              <a:t>a </a:t>
            </a:r>
            <a:r>
              <a:rPr lang="en-US" dirty="0"/>
              <a:t>community building locus, opportunity for networking, gathering and promoting intersections across different groups. </a:t>
            </a:r>
            <a:endParaRPr lang="en-US" dirty="0" smtClean="0"/>
          </a:p>
          <a:p>
            <a:pPr>
              <a:buFont typeface="Wingdings" panose="05000000000000000000" pitchFamily="2" charset="2"/>
              <a:buChar char="v"/>
            </a:pPr>
            <a:r>
              <a:rPr lang="en-US" dirty="0" smtClean="0"/>
              <a:t>Laurier </a:t>
            </a:r>
            <a:r>
              <a:rPr lang="en-US" dirty="0"/>
              <a:t>International hosts a </a:t>
            </a:r>
            <a:r>
              <a:rPr lang="en-US" dirty="0" smtClean="0"/>
              <a:t>cultural speaker </a:t>
            </a:r>
            <a:r>
              <a:rPr lang="en-US" dirty="0"/>
              <a:t>series </a:t>
            </a:r>
            <a:r>
              <a:rPr lang="en-US" dirty="0" smtClean="0"/>
              <a:t>and staff </a:t>
            </a:r>
            <a:r>
              <a:rPr lang="en-US" dirty="0"/>
              <a:t>come to explain their roles within Laurier and interact with the </a:t>
            </a:r>
            <a:r>
              <a:rPr lang="en-US" dirty="0" smtClean="0"/>
              <a:t>students</a:t>
            </a:r>
          </a:p>
          <a:p>
            <a:pPr>
              <a:buFont typeface="Wingdings" panose="05000000000000000000" pitchFamily="2" charset="2"/>
              <a:buChar char="v"/>
            </a:pPr>
            <a:r>
              <a:rPr lang="en-US" dirty="0" smtClean="0"/>
              <a:t>Newsletter </a:t>
            </a:r>
            <a:r>
              <a:rPr lang="en-US" dirty="0"/>
              <a:t>goes to International students and every Monday for exchange students. </a:t>
            </a:r>
            <a:endParaRPr lang="en-US" dirty="0" smtClean="0"/>
          </a:p>
          <a:p>
            <a:pPr>
              <a:buFont typeface="Wingdings" panose="05000000000000000000" pitchFamily="2" charset="2"/>
              <a:buChar char="v"/>
            </a:pPr>
            <a:r>
              <a:rPr lang="en-US" dirty="0" smtClean="0"/>
              <a:t>Job shadowing organized through the career </a:t>
            </a:r>
            <a:r>
              <a:rPr lang="en-US" dirty="0" err="1" smtClean="0"/>
              <a:t>centre</a:t>
            </a:r>
            <a:r>
              <a:rPr lang="en-US" dirty="0" smtClean="0"/>
              <a:t>, develop </a:t>
            </a:r>
            <a:r>
              <a:rPr lang="en-US" dirty="0"/>
              <a:t>networks in the </a:t>
            </a:r>
            <a:r>
              <a:rPr lang="en-US" dirty="0" smtClean="0"/>
              <a:t>workplace. Career </a:t>
            </a:r>
            <a:r>
              <a:rPr lang="en-US" dirty="0" err="1" smtClean="0"/>
              <a:t>centre</a:t>
            </a:r>
            <a:r>
              <a:rPr lang="en-US" dirty="0" smtClean="0"/>
              <a:t> and alumni </a:t>
            </a:r>
            <a:r>
              <a:rPr lang="en-US" dirty="0"/>
              <a:t>navigator </a:t>
            </a:r>
            <a:r>
              <a:rPr lang="en-US" dirty="0" smtClean="0"/>
              <a:t>also available after </a:t>
            </a:r>
            <a:r>
              <a:rPr lang="en-US" dirty="0"/>
              <a:t>their </a:t>
            </a:r>
            <a:r>
              <a:rPr lang="en-US" dirty="0" smtClean="0"/>
              <a:t>studies.</a:t>
            </a:r>
          </a:p>
          <a:p>
            <a:pPr>
              <a:buFont typeface="Wingdings" panose="05000000000000000000" pitchFamily="2" charset="2"/>
              <a:buChar char="v"/>
            </a:pPr>
            <a:r>
              <a:rPr lang="en-US" dirty="0" smtClean="0"/>
              <a:t>The </a:t>
            </a:r>
            <a:r>
              <a:rPr lang="en-US" dirty="0"/>
              <a:t>wellness </a:t>
            </a:r>
            <a:r>
              <a:rPr lang="en-US" dirty="0" err="1"/>
              <a:t>centre</a:t>
            </a:r>
            <a:r>
              <a:rPr lang="en-US" dirty="0"/>
              <a:t> shares information with the international students, i.e. ‘keep me safe’ allows students to access mental health support.  They can access a counsellor in their own language.</a:t>
            </a:r>
          </a:p>
          <a:p>
            <a:endParaRPr lang="en-CA" dirty="0"/>
          </a:p>
        </p:txBody>
      </p:sp>
    </p:spTree>
    <p:extLst>
      <p:ext uri="{BB962C8B-B14F-4D97-AF65-F5344CB8AC3E}">
        <p14:creationId xmlns:p14="http://schemas.microsoft.com/office/powerpoint/2010/main" val="1962495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11910"/>
            <a:ext cx="9144000" cy="1312283"/>
          </a:xfrm>
          <a:prstGeom prst="rect">
            <a:avLst/>
          </a:prstGeom>
          <a:solidFill>
            <a:srgbClr val="219FE1"/>
          </a:solidFill>
          <a:ln>
            <a:noFill/>
          </a:ln>
        </p:spPr>
        <p:style>
          <a:lnRef idx="1">
            <a:schemeClr val="accent1"/>
          </a:lnRef>
          <a:fillRef idx="3">
            <a:schemeClr val="accent1"/>
          </a:fillRef>
          <a:effectRef idx="2">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4000" dirty="0" smtClean="0">
                <a:solidFill>
                  <a:prstClr val="white"/>
                </a:solidFill>
                <a:latin typeface="Avenir Next Medium"/>
              </a:rPr>
              <a:t>Institutional resilience and change-Laurier</a:t>
            </a:r>
            <a:endParaRPr kumimoji="0" lang="es-ES" sz="4000" b="0" i="0" u="none" strike="noStrike" kern="1200" cap="none" spc="0" normalizeH="0" baseline="0" noProof="0" dirty="0">
              <a:ln>
                <a:noFill/>
              </a:ln>
              <a:solidFill>
                <a:prstClr val="white"/>
              </a:solidFill>
              <a:effectLst/>
              <a:uLnTx/>
              <a:uFillTx/>
              <a:latin typeface="Avenir Next Medium"/>
            </a:endParaRPr>
          </a:p>
        </p:txBody>
      </p:sp>
      <p:pic>
        <p:nvPicPr>
          <p:cNvPr id="6" name="Imagen 5" descr="Captura de pantalla 2018-06-18 a la(s) 10.30.5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0366" y="4558037"/>
            <a:ext cx="1213634" cy="2299963"/>
          </a:xfrm>
          <a:prstGeom prst="rect">
            <a:avLst/>
          </a:prstGeom>
        </p:spPr>
      </p:pic>
      <p:sp>
        <p:nvSpPr>
          <p:cNvPr id="8" name="Rectángulo 7"/>
          <p:cNvSpPr/>
          <p:nvPr/>
        </p:nvSpPr>
        <p:spPr>
          <a:xfrm>
            <a:off x="-1" y="6513591"/>
            <a:ext cx="8593495" cy="307777"/>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400" b="0" i="0" u="none" strike="noStrike" kern="1200" cap="none" spc="0" normalizeH="0" baseline="0" noProof="0" dirty="0">
                <a:ln>
                  <a:noFill/>
                </a:ln>
                <a:solidFill>
                  <a:prstClr val="white">
                    <a:lumMod val="65000"/>
                  </a:prstClr>
                </a:solidFill>
                <a:effectLst/>
                <a:uLnTx/>
                <a:uFillTx/>
                <a:latin typeface="Avenir Next Medium"/>
                <a:ea typeface="+mn-ea"/>
                <a:cs typeface="Avenir Next Medium"/>
              </a:rPr>
              <a:t>Building Migrant Resilience in Cities </a:t>
            </a:r>
            <a:r>
              <a:rPr kumimoji="0" lang="fr-CA" sz="1400" b="0" i="0" u="none" strike="noStrike" kern="1200" cap="none" spc="0" normalizeH="0" baseline="0" noProof="0" dirty="0">
                <a:ln>
                  <a:noFill/>
                </a:ln>
                <a:solidFill>
                  <a:prstClr val="white">
                    <a:lumMod val="65000"/>
                  </a:prstClr>
                </a:solidFill>
                <a:effectLst/>
                <a:uLnTx/>
                <a:uFillTx/>
                <a:latin typeface="Avenir Next Medium"/>
                <a:ea typeface="+mn-ea"/>
                <a:cs typeface="Avenir Next Medium"/>
              </a:rPr>
              <a:t>Immigration et résilience en milieu urbain</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54291" y="5874783"/>
            <a:ext cx="1524000" cy="49530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96746" y="5767907"/>
            <a:ext cx="1805471" cy="709052"/>
          </a:xfrm>
          <a:prstGeom prst="rect">
            <a:avLst/>
          </a:prstGeom>
        </p:spPr>
      </p:pic>
      <p:sp>
        <p:nvSpPr>
          <p:cNvPr id="7" name="Content Placeholder 6"/>
          <p:cNvSpPr>
            <a:spLocks noGrp="1"/>
          </p:cNvSpPr>
          <p:nvPr>
            <p:ph idx="1"/>
          </p:nvPr>
        </p:nvSpPr>
        <p:spPr>
          <a:xfrm>
            <a:off x="283335" y="1467702"/>
            <a:ext cx="8403465" cy="4658462"/>
          </a:xfrm>
        </p:spPr>
        <p:txBody>
          <a:bodyPr>
            <a:normAutofit fontScale="92500" lnSpcReduction="10000"/>
          </a:bodyPr>
          <a:lstStyle/>
          <a:p>
            <a:r>
              <a:rPr lang="en-US" dirty="0" smtClean="0"/>
              <a:t>IRPA amendment (2011) lead to new </a:t>
            </a:r>
            <a:r>
              <a:rPr lang="en-US" dirty="0"/>
              <a:t>credential </a:t>
            </a:r>
            <a:r>
              <a:rPr lang="en-US" dirty="0" smtClean="0"/>
              <a:t>in </a:t>
            </a:r>
            <a:r>
              <a:rPr lang="en-US" b="1" dirty="0" smtClean="0"/>
              <a:t>2014-Regulated </a:t>
            </a:r>
            <a:r>
              <a:rPr lang="en-US" b="1" dirty="0"/>
              <a:t>International Student Immigration Advisor</a:t>
            </a:r>
            <a:r>
              <a:rPr lang="en-US" dirty="0"/>
              <a:t> (RISIA</a:t>
            </a:r>
            <a:r>
              <a:rPr lang="en-US" dirty="0" smtClean="0"/>
              <a:t>).</a:t>
            </a:r>
          </a:p>
          <a:p>
            <a:r>
              <a:rPr lang="en-US" dirty="0" smtClean="0"/>
              <a:t>RISIAs can </a:t>
            </a:r>
            <a:r>
              <a:rPr lang="en-US" dirty="0"/>
              <a:t>review and </a:t>
            </a:r>
            <a:r>
              <a:rPr lang="en-US" b="1" dirty="0"/>
              <a:t>guide</a:t>
            </a:r>
            <a:r>
              <a:rPr lang="en-US" dirty="0"/>
              <a:t> international students in their various </a:t>
            </a:r>
            <a:r>
              <a:rPr lang="en-US" dirty="0" smtClean="0"/>
              <a:t>applications and they offer workshops.</a:t>
            </a:r>
          </a:p>
          <a:p>
            <a:r>
              <a:rPr lang="en-US" dirty="0" smtClean="0"/>
              <a:t>System resiliency is being built in through </a:t>
            </a:r>
            <a:r>
              <a:rPr lang="en-US" b="1" dirty="0" smtClean="0"/>
              <a:t>intra-university networks</a:t>
            </a:r>
            <a:r>
              <a:rPr lang="en-US" dirty="0"/>
              <a:t> </a:t>
            </a:r>
            <a:r>
              <a:rPr lang="en-US" dirty="0" smtClean="0"/>
              <a:t>of RISIAs. </a:t>
            </a:r>
          </a:p>
          <a:p>
            <a:r>
              <a:rPr lang="en-US" dirty="0" smtClean="0"/>
              <a:t>More programs are offered and </a:t>
            </a:r>
            <a:r>
              <a:rPr lang="en-US" b="1" dirty="0" smtClean="0"/>
              <a:t>better evaluation </a:t>
            </a:r>
            <a:r>
              <a:rPr lang="en-US" dirty="0" smtClean="0"/>
              <a:t>of those programs is undertaken.</a:t>
            </a:r>
          </a:p>
        </p:txBody>
      </p:sp>
    </p:spTree>
    <p:extLst>
      <p:ext uri="{BB962C8B-B14F-4D97-AF65-F5344CB8AC3E}">
        <p14:creationId xmlns:p14="http://schemas.microsoft.com/office/powerpoint/2010/main" val="2852961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11910"/>
            <a:ext cx="9144000" cy="1312283"/>
          </a:xfrm>
          <a:prstGeom prst="rect">
            <a:avLst/>
          </a:prstGeom>
          <a:solidFill>
            <a:srgbClr val="219FE1"/>
          </a:solidFill>
          <a:ln>
            <a:noFill/>
          </a:ln>
        </p:spPr>
        <p:style>
          <a:lnRef idx="1">
            <a:schemeClr val="accent1"/>
          </a:lnRef>
          <a:fillRef idx="3">
            <a:schemeClr val="accent1"/>
          </a:fillRef>
          <a:effectRef idx="2">
            <a:schemeClr val="accent1"/>
          </a:effectRef>
          <a:fontRef idx="minor">
            <a:schemeClr val="lt1"/>
          </a:fontRef>
        </p:style>
        <p:txBody>
          <a:bodyPr/>
          <a:lstStyle/>
          <a:p>
            <a:r>
              <a:rPr lang="en-CA" sz="4000" dirty="0" smtClean="0"/>
              <a:t>Testing system resilience: Settlement sector eligibility and Int’l students</a:t>
            </a:r>
            <a:endParaRPr lang="en-CA" sz="4000" dirty="0"/>
          </a:p>
        </p:txBody>
      </p:sp>
      <p:pic>
        <p:nvPicPr>
          <p:cNvPr id="6" name="Imagen 5" descr="Captura de pantalla 2018-06-18 a la(s) 10.30.5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0366" y="4558037"/>
            <a:ext cx="1213634" cy="2299963"/>
          </a:xfrm>
          <a:prstGeom prst="rect">
            <a:avLst/>
          </a:prstGeom>
        </p:spPr>
      </p:pic>
      <p:sp>
        <p:nvSpPr>
          <p:cNvPr id="8" name="Rectángulo 7"/>
          <p:cNvSpPr/>
          <p:nvPr/>
        </p:nvSpPr>
        <p:spPr>
          <a:xfrm>
            <a:off x="-1" y="6513591"/>
            <a:ext cx="8593495" cy="307777"/>
          </a:xfrm>
          <a:prstGeom prst="rect">
            <a:avLst/>
          </a:prstGeom>
        </p:spPr>
        <p:txBody>
          <a:bodyPr wrap="square">
            <a:spAutoFit/>
          </a:bodyPr>
          <a:lstStyle/>
          <a:p>
            <a:r>
              <a:rPr lang="en-CA" sz="1400" dirty="0">
                <a:solidFill>
                  <a:schemeClr val="bg1">
                    <a:lumMod val="65000"/>
                  </a:schemeClr>
                </a:solidFill>
                <a:latin typeface="Avenir Next Medium"/>
                <a:cs typeface="Avenir Next Medium"/>
              </a:rPr>
              <a:t>Building Migrant Resilience in Cities </a:t>
            </a:r>
            <a:r>
              <a:rPr lang="fr-CA" sz="1400" dirty="0">
                <a:solidFill>
                  <a:schemeClr val="bg1">
                    <a:lumMod val="65000"/>
                  </a:schemeClr>
                </a:solidFill>
                <a:latin typeface="Avenir Next Medium"/>
                <a:cs typeface="Avenir Next Medium"/>
              </a:rPr>
              <a:t>Immigration et résilience en milieu urbain</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4291" y="5874783"/>
            <a:ext cx="1524000" cy="4953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6746" y="5767907"/>
            <a:ext cx="1805471" cy="709052"/>
          </a:xfrm>
          <a:prstGeom prst="rect">
            <a:avLst/>
          </a:prstGeom>
        </p:spPr>
      </p:pic>
      <p:sp>
        <p:nvSpPr>
          <p:cNvPr id="7" name="Content Placeholder 6"/>
          <p:cNvSpPr>
            <a:spLocks noGrp="1"/>
          </p:cNvSpPr>
          <p:nvPr>
            <p:ph idx="1"/>
          </p:nvPr>
        </p:nvSpPr>
        <p:spPr/>
        <p:txBody>
          <a:bodyPr>
            <a:normAutofit/>
          </a:bodyPr>
          <a:lstStyle/>
          <a:p>
            <a:r>
              <a:rPr lang="en-US" dirty="0" smtClean="0"/>
              <a:t>Settlement sector workers are </a:t>
            </a:r>
            <a:r>
              <a:rPr lang="en-US" b="1" dirty="0" smtClean="0"/>
              <a:t>concerned</a:t>
            </a:r>
            <a:r>
              <a:rPr lang="en-US" dirty="0" smtClean="0"/>
              <a:t> by int’l </a:t>
            </a:r>
            <a:r>
              <a:rPr lang="en-US" dirty="0"/>
              <a:t>students who seek their </a:t>
            </a:r>
            <a:r>
              <a:rPr lang="en-US" dirty="0" smtClean="0"/>
              <a:t>services</a:t>
            </a:r>
          </a:p>
          <a:p>
            <a:r>
              <a:rPr lang="en-US" dirty="0" smtClean="0"/>
              <a:t>To obtain </a:t>
            </a:r>
            <a:r>
              <a:rPr lang="en-US" dirty="0"/>
              <a:t>a student visa, the individual must have </a:t>
            </a:r>
            <a:r>
              <a:rPr lang="en-US" dirty="0" smtClean="0"/>
              <a:t>the </a:t>
            </a:r>
            <a:r>
              <a:rPr lang="en-US" dirty="0"/>
              <a:t>means to </a:t>
            </a:r>
            <a:r>
              <a:rPr lang="en-US" b="1" dirty="0"/>
              <a:t>support themselves</a:t>
            </a:r>
            <a:r>
              <a:rPr lang="en-US" dirty="0"/>
              <a:t>. </a:t>
            </a:r>
            <a:endParaRPr lang="en-US" dirty="0" smtClean="0"/>
          </a:p>
          <a:p>
            <a:r>
              <a:rPr lang="en-US" dirty="0" smtClean="0"/>
              <a:t>While </a:t>
            </a:r>
            <a:r>
              <a:rPr lang="en-US" dirty="0"/>
              <a:t>they understand that there are </a:t>
            </a:r>
            <a:r>
              <a:rPr lang="en-US" dirty="0" smtClean="0"/>
              <a:t>exceptions, some are worried that providing Int’l students assistance hides </a:t>
            </a:r>
            <a:r>
              <a:rPr lang="en-US" b="1" dirty="0" smtClean="0"/>
              <a:t>systemic </a:t>
            </a:r>
            <a:r>
              <a:rPr lang="en-US" dirty="0" smtClean="0"/>
              <a:t>problems and drains resources.  </a:t>
            </a:r>
            <a:endParaRPr lang="en-CA" dirty="0"/>
          </a:p>
        </p:txBody>
      </p:sp>
    </p:spTree>
    <p:extLst>
      <p:ext uri="{BB962C8B-B14F-4D97-AF65-F5344CB8AC3E}">
        <p14:creationId xmlns:p14="http://schemas.microsoft.com/office/powerpoint/2010/main" val="1364240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11910"/>
            <a:ext cx="9144000" cy="1312283"/>
          </a:xfrm>
          <a:prstGeom prst="rect">
            <a:avLst/>
          </a:prstGeom>
          <a:solidFill>
            <a:srgbClr val="219FE1"/>
          </a:solidFill>
          <a:ln>
            <a:noFill/>
          </a:ln>
        </p:spPr>
        <p:style>
          <a:lnRef idx="1">
            <a:schemeClr val="accent1"/>
          </a:lnRef>
          <a:fillRef idx="3">
            <a:schemeClr val="accent1"/>
          </a:fillRef>
          <a:effectRef idx="2">
            <a:schemeClr val="accent1"/>
          </a:effectRef>
          <a:fontRef idx="minor">
            <a:schemeClr val="lt1"/>
          </a:fontRef>
        </p:style>
        <p:txBody>
          <a:bodyPr/>
          <a:lstStyle/>
          <a:p>
            <a:r>
              <a:rPr lang="en-CA" sz="5400" dirty="0" smtClean="0"/>
              <a:t>Conclusions</a:t>
            </a:r>
            <a:endParaRPr lang="en-CA" sz="5400" dirty="0"/>
          </a:p>
        </p:txBody>
      </p:sp>
      <p:pic>
        <p:nvPicPr>
          <p:cNvPr id="6" name="Imagen 5" descr="Captura de pantalla 2018-06-18 a la(s) 10.30.5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0366" y="4558037"/>
            <a:ext cx="1213634" cy="2299963"/>
          </a:xfrm>
          <a:prstGeom prst="rect">
            <a:avLst/>
          </a:prstGeom>
        </p:spPr>
      </p:pic>
      <p:sp>
        <p:nvSpPr>
          <p:cNvPr id="8" name="Rectángulo 7"/>
          <p:cNvSpPr/>
          <p:nvPr/>
        </p:nvSpPr>
        <p:spPr>
          <a:xfrm>
            <a:off x="-1" y="6513591"/>
            <a:ext cx="8593495" cy="307777"/>
          </a:xfrm>
          <a:prstGeom prst="rect">
            <a:avLst/>
          </a:prstGeom>
        </p:spPr>
        <p:txBody>
          <a:bodyPr wrap="square">
            <a:spAutoFit/>
          </a:bodyPr>
          <a:lstStyle/>
          <a:p>
            <a:r>
              <a:rPr lang="en-CA" sz="1400" dirty="0">
                <a:solidFill>
                  <a:schemeClr val="bg1">
                    <a:lumMod val="65000"/>
                  </a:schemeClr>
                </a:solidFill>
                <a:latin typeface="Avenir Next Medium"/>
                <a:cs typeface="Avenir Next Medium"/>
              </a:rPr>
              <a:t>Building Migrant Resilience in Cities </a:t>
            </a:r>
            <a:r>
              <a:rPr lang="fr-CA" sz="1400" dirty="0">
                <a:solidFill>
                  <a:schemeClr val="bg1">
                    <a:lumMod val="65000"/>
                  </a:schemeClr>
                </a:solidFill>
                <a:latin typeface="Avenir Next Medium"/>
                <a:cs typeface="Avenir Next Medium"/>
              </a:rPr>
              <a:t>Immigration et résilience en milieu urbain</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4291" y="5874783"/>
            <a:ext cx="1524000" cy="4953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6746" y="5767907"/>
            <a:ext cx="1805471" cy="709052"/>
          </a:xfrm>
          <a:prstGeom prst="rect">
            <a:avLst/>
          </a:prstGeom>
        </p:spPr>
      </p:pic>
      <p:sp>
        <p:nvSpPr>
          <p:cNvPr id="9" name="Content Placeholder 8"/>
          <p:cNvSpPr>
            <a:spLocks noGrp="1"/>
          </p:cNvSpPr>
          <p:nvPr>
            <p:ph idx="1"/>
          </p:nvPr>
        </p:nvSpPr>
        <p:spPr>
          <a:xfrm>
            <a:off x="360608" y="1324194"/>
            <a:ext cx="8326192" cy="4801970"/>
          </a:xfrm>
        </p:spPr>
        <p:txBody>
          <a:bodyPr>
            <a:normAutofit fontScale="70000" lnSpcReduction="20000"/>
          </a:bodyPr>
          <a:lstStyle/>
          <a:p>
            <a:r>
              <a:rPr lang="en-CA" dirty="0" smtClean="0"/>
              <a:t>Resilience must be understood at </a:t>
            </a:r>
            <a:r>
              <a:rPr lang="en-CA" b="1" dirty="0" smtClean="0"/>
              <a:t>multiple levels</a:t>
            </a:r>
            <a:r>
              <a:rPr lang="en-CA" dirty="0" smtClean="0"/>
              <a:t>-individual, family and system</a:t>
            </a:r>
          </a:p>
          <a:p>
            <a:r>
              <a:rPr lang="en-CA" dirty="0" smtClean="0"/>
              <a:t>Increasing # of temporary migrants includes those outside of their proximate family/social networks- by immigration </a:t>
            </a:r>
            <a:r>
              <a:rPr lang="en-CA" b="1" dirty="0" smtClean="0"/>
              <a:t>policy design</a:t>
            </a:r>
          </a:p>
          <a:p>
            <a:r>
              <a:rPr lang="en-CA" dirty="0" smtClean="0"/>
              <a:t>Migrants are </a:t>
            </a:r>
            <a:r>
              <a:rPr lang="en-CA" b="1" dirty="0" smtClean="0"/>
              <a:t>socially embedded</a:t>
            </a:r>
            <a:r>
              <a:rPr lang="en-CA" dirty="0" smtClean="0"/>
              <a:t>, not just $$ for </a:t>
            </a:r>
            <a:r>
              <a:rPr lang="en-CA" dirty="0" err="1" smtClean="0"/>
              <a:t>Cdn</a:t>
            </a:r>
            <a:r>
              <a:rPr lang="en-CA" dirty="0" smtClean="0"/>
              <a:t>.</a:t>
            </a:r>
          </a:p>
          <a:p>
            <a:r>
              <a:rPr lang="en-CA" b="1" dirty="0" smtClean="0"/>
              <a:t>Transnational stressors</a:t>
            </a:r>
            <a:r>
              <a:rPr lang="en-CA" dirty="0" smtClean="0"/>
              <a:t>, isolation, service ineligibility demand immense resilience from int’l students</a:t>
            </a:r>
          </a:p>
          <a:p>
            <a:r>
              <a:rPr lang="en-CA" dirty="0" smtClean="0"/>
              <a:t>The system also changes, provides supports, seeks its </a:t>
            </a:r>
            <a:r>
              <a:rPr lang="en-CA" b="1" dirty="0" smtClean="0"/>
              <a:t>own intra-institutional networks</a:t>
            </a:r>
            <a:r>
              <a:rPr lang="en-CA" dirty="0" smtClean="0"/>
              <a:t> of support</a:t>
            </a:r>
          </a:p>
          <a:p>
            <a:r>
              <a:rPr lang="en-CA" dirty="0" smtClean="0"/>
              <a:t>Educational providers offer more supports and now legislated RISIA positions. </a:t>
            </a:r>
          </a:p>
          <a:p>
            <a:r>
              <a:rPr lang="en-CA" dirty="0" smtClean="0"/>
              <a:t>But </a:t>
            </a:r>
            <a:r>
              <a:rPr lang="en-CA" b="1" dirty="0" smtClean="0"/>
              <a:t>systemic problems </a:t>
            </a:r>
            <a:r>
              <a:rPr lang="en-CA" smtClean="0"/>
              <a:t>are evident, </a:t>
            </a:r>
            <a:r>
              <a:rPr lang="en-CA" dirty="0" smtClean="0"/>
              <a:t>how long can the settlement sector be left to  ‘paper over the cracks’?</a:t>
            </a:r>
          </a:p>
          <a:p>
            <a:endParaRPr lang="en-CA" dirty="0" smtClean="0"/>
          </a:p>
          <a:p>
            <a:endParaRPr lang="en-CA" dirty="0" smtClean="0"/>
          </a:p>
          <a:p>
            <a:endParaRPr lang="en-CA" dirty="0"/>
          </a:p>
        </p:txBody>
      </p:sp>
    </p:spTree>
    <p:extLst>
      <p:ext uri="{BB962C8B-B14F-4D97-AF65-F5344CB8AC3E}">
        <p14:creationId xmlns:p14="http://schemas.microsoft.com/office/powerpoint/2010/main" val="9718541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Captura de pantalla 2018-06-18 a la(s) 10.30.5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4808" y="1853472"/>
            <a:ext cx="1907697" cy="3615285"/>
          </a:xfrm>
          <a:prstGeom prst="rect">
            <a:avLst/>
          </a:prstGeom>
        </p:spPr>
      </p:pic>
      <p:pic>
        <p:nvPicPr>
          <p:cNvPr id="8" name="Imagen 7" descr="Captura de pantalla 2018-06-04 a la(s) 11.27.49 a.m..png">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999" y="3173527"/>
            <a:ext cx="3030251" cy="899606"/>
          </a:xfrm>
          <a:prstGeom prst="rect">
            <a:avLst/>
          </a:prstGeom>
        </p:spPr>
      </p:pic>
      <p:pic>
        <p:nvPicPr>
          <p:cNvPr id="9" name="Imagen 8" descr="Captura de pantalla 2018-06-04 a la(s) 11.31.18 a.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3999" y="4466191"/>
            <a:ext cx="3030251" cy="949350"/>
          </a:xfrm>
          <a:prstGeom prst="rect">
            <a:avLst/>
          </a:prstGeom>
        </p:spPr>
      </p:pic>
      <p:sp>
        <p:nvSpPr>
          <p:cNvPr id="10" name="CuadroTexto 9"/>
          <p:cNvSpPr txBox="1"/>
          <p:nvPr/>
        </p:nvSpPr>
        <p:spPr>
          <a:xfrm>
            <a:off x="3184250" y="3217355"/>
            <a:ext cx="3827824" cy="646331"/>
          </a:xfrm>
          <a:prstGeom prst="rect">
            <a:avLst/>
          </a:prstGeom>
          <a:noFill/>
        </p:spPr>
        <p:txBody>
          <a:bodyPr wrap="square" rtlCol="0">
            <a:spAutoFit/>
          </a:bodyPr>
          <a:lstStyle/>
          <a:p>
            <a:r>
              <a:rPr lang="es-ES" sz="3600" dirty="0" smtClean="0">
                <a:solidFill>
                  <a:schemeClr val="accent1"/>
                </a:solidFill>
                <a:latin typeface="Avenir Next Medium"/>
                <a:cs typeface="Avenir Next Medium"/>
              </a:rPr>
              <a:t>@</a:t>
            </a:r>
            <a:r>
              <a:rPr lang="en-CA" sz="3600" dirty="0" err="1" smtClean="0">
                <a:solidFill>
                  <a:schemeClr val="accent1"/>
                </a:solidFill>
                <a:latin typeface="Avenir Next Medium"/>
                <a:cs typeface="Avenir Next Medium"/>
              </a:rPr>
              <a:t>bmrc_irmu</a:t>
            </a:r>
            <a:endParaRPr lang="en-CA" sz="3600" dirty="0">
              <a:solidFill>
                <a:schemeClr val="accent1"/>
              </a:solidFill>
              <a:latin typeface="Avenir Next Medium"/>
              <a:cs typeface="Avenir Next Medium"/>
            </a:endParaRPr>
          </a:p>
        </p:txBody>
      </p:sp>
      <p:sp>
        <p:nvSpPr>
          <p:cNvPr id="11" name="Rectángulo 10"/>
          <p:cNvSpPr/>
          <p:nvPr/>
        </p:nvSpPr>
        <p:spPr>
          <a:xfrm>
            <a:off x="3184250" y="4428045"/>
            <a:ext cx="3610558" cy="1200329"/>
          </a:xfrm>
          <a:prstGeom prst="rect">
            <a:avLst/>
          </a:prstGeom>
        </p:spPr>
        <p:txBody>
          <a:bodyPr wrap="square">
            <a:spAutoFit/>
          </a:bodyPr>
          <a:lstStyle/>
          <a:p>
            <a:r>
              <a:rPr lang="es-ES" sz="3600" dirty="0">
                <a:solidFill>
                  <a:schemeClr val="accent1"/>
                </a:solidFill>
                <a:latin typeface="Avenir Next Medium"/>
                <a:cs typeface="Avenir Next Medium"/>
              </a:rPr>
              <a:t>@</a:t>
            </a:r>
            <a:r>
              <a:rPr lang="es-ES" sz="3600" dirty="0" err="1">
                <a:solidFill>
                  <a:schemeClr val="accent1"/>
                </a:solidFill>
                <a:latin typeface="Avenir Next Medium"/>
                <a:cs typeface="Avenir Next Medium"/>
              </a:rPr>
              <a:t>BMRCIRMUResearch</a:t>
            </a:r>
            <a:endParaRPr lang="es-ES" sz="3600" dirty="0">
              <a:solidFill>
                <a:schemeClr val="accent1"/>
              </a:solidFill>
              <a:latin typeface="Avenir Next Medium"/>
              <a:cs typeface="Avenir Next Medium"/>
            </a:endParaRPr>
          </a:p>
        </p:txBody>
      </p:sp>
      <p:sp>
        <p:nvSpPr>
          <p:cNvPr id="12" name="Rectángulo 11"/>
          <p:cNvSpPr/>
          <p:nvPr/>
        </p:nvSpPr>
        <p:spPr>
          <a:xfrm>
            <a:off x="0" y="11910"/>
            <a:ext cx="9144000" cy="1312283"/>
          </a:xfrm>
          <a:prstGeom prst="rect">
            <a:avLst/>
          </a:prstGeom>
          <a:solidFill>
            <a:srgbClr val="219FE1"/>
          </a:solidFill>
          <a:ln>
            <a:noFill/>
          </a:ln>
        </p:spPr>
        <p:style>
          <a:lnRef idx="1">
            <a:schemeClr val="accent1"/>
          </a:lnRef>
          <a:fillRef idx="3">
            <a:schemeClr val="accent1"/>
          </a:fillRef>
          <a:effectRef idx="2">
            <a:schemeClr val="accent1"/>
          </a:effectRef>
          <a:fontRef idx="minor">
            <a:schemeClr val="lt1"/>
          </a:fontRef>
        </p:style>
        <p:txBody>
          <a:bodyPr/>
          <a:lstStyle/>
          <a:p>
            <a:endParaRPr lang="es-ES"/>
          </a:p>
        </p:txBody>
      </p:sp>
      <p:sp>
        <p:nvSpPr>
          <p:cNvPr id="14" name="CuadroTexto 13"/>
          <p:cNvSpPr txBox="1"/>
          <p:nvPr/>
        </p:nvSpPr>
        <p:spPr>
          <a:xfrm>
            <a:off x="405714" y="246976"/>
            <a:ext cx="8361237" cy="1077218"/>
          </a:xfrm>
          <a:prstGeom prst="rect">
            <a:avLst/>
          </a:prstGeom>
          <a:noFill/>
        </p:spPr>
        <p:txBody>
          <a:bodyPr wrap="square" rtlCol="0">
            <a:spAutoFit/>
          </a:bodyPr>
          <a:lstStyle/>
          <a:p>
            <a:pPr algn="ctr"/>
            <a:r>
              <a:rPr lang="en-CA" sz="3200" dirty="0">
                <a:solidFill>
                  <a:schemeClr val="bg1"/>
                </a:solidFill>
                <a:latin typeface="Avenir Next Medium"/>
                <a:cs typeface="Avenir Next Medium"/>
              </a:rPr>
              <a:t>Building Migrant Resilience in Cities</a:t>
            </a:r>
            <a:r>
              <a:rPr lang="es-ES" sz="3200" dirty="0">
                <a:solidFill>
                  <a:schemeClr val="bg1"/>
                </a:solidFill>
                <a:latin typeface="Avenir Next Medium"/>
                <a:cs typeface="Avenir Next Medium"/>
              </a:rPr>
              <a:t>/</a:t>
            </a:r>
            <a:r>
              <a:rPr lang="fr-CA" sz="3200" dirty="0">
                <a:solidFill>
                  <a:schemeClr val="bg1"/>
                </a:solidFill>
                <a:latin typeface="Avenir Next Medium"/>
                <a:cs typeface="Avenir Next Medium"/>
              </a:rPr>
              <a:t>Immigration et résilience en milieu urbain</a:t>
            </a:r>
          </a:p>
        </p:txBody>
      </p:sp>
      <p:pic>
        <p:nvPicPr>
          <p:cNvPr id="15" name="Imagen 14" descr="website.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8719" y="1405776"/>
            <a:ext cx="1701435" cy="1696532"/>
          </a:xfrm>
          <a:prstGeom prst="rect">
            <a:avLst/>
          </a:prstGeom>
        </p:spPr>
      </p:pic>
      <p:sp>
        <p:nvSpPr>
          <p:cNvPr id="16" name="CuadroTexto 15"/>
          <p:cNvSpPr txBox="1"/>
          <p:nvPr/>
        </p:nvSpPr>
        <p:spPr>
          <a:xfrm>
            <a:off x="1890705" y="1951606"/>
            <a:ext cx="4745090" cy="477054"/>
          </a:xfrm>
          <a:prstGeom prst="rect">
            <a:avLst/>
          </a:prstGeom>
          <a:noFill/>
        </p:spPr>
        <p:txBody>
          <a:bodyPr wrap="square" rtlCol="0">
            <a:spAutoFit/>
          </a:bodyPr>
          <a:lstStyle/>
          <a:p>
            <a:r>
              <a:rPr lang="es-ES" sz="2500" dirty="0">
                <a:solidFill>
                  <a:schemeClr val="accent1"/>
                </a:solidFill>
                <a:latin typeface="Avenir Next Medium"/>
                <a:cs typeface="Avenir Next Medium"/>
                <a:hlinkClick r:id="rId7"/>
              </a:rPr>
              <a:t>http://</a:t>
            </a:r>
            <a:r>
              <a:rPr lang="es-ES" sz="2500" dirty="0" err="1">
                <a:solidFill>
                  <a:schemeClr val="accent1"/>
                </a:solidFill>
                <a:latin typeface="Avenir Next Medium"/>
                <a:cs typeface="Avenir Next Medium"/>
                <a:hlinkClick r:id="rId7"/>
              </a:rPr>
              <a:t>bmrc-irmu.info.yorku.ca</a:t>
            </a:r>
            <a:r>
              <a:rPr lang="es-ES" sz="2500" dirty="0">
                <a:solidFill>
                  <a:schemeClr val="accent1"/>
                </a:solidFill>
                <a:latin typeface="Avenir Next Medium"/>
                <a:cs typeface="Avenir Next Medium"/>
                <a:hlinkClick r:id="rId7"/>
              </a:rPr>
              <a:t>/</a:t>
            </a:r>
            <a:endParaRPr lang="es-ES" sz="2500" dirty="0">
              <a:solidFill>
                <a:schemeClr val="accent1"/>
              </a:solidFill>
              <a:latin typeface="Avenir Next Medium"/>
              <a:cs typeface="Avenir Next Medium"/>
            </a:endParaRPr>
          </a:p>
        </p:txBody>
      </p:sp>
      <p:pic>
        <p:nvPicPr>
          <p:cNvPr id="2" name="Picture 1">
            <a:hlinkClick r:id="rId8"/>
          </p:cNvPr>
          <p:cNvPicPr>
            <a:picLocks noChangeAspect="1"/>
          </p:cNvPicPr>
          <p:nvPr/>
        </p:nvPicPr>
        <p:blipFill>
          <a:blip r:embed="rId9"/>
          <a:stretch>
            <a:fillRect/>
          </a:stretch>
        </p:blipFill>
        <p:spPr>
          <a:xfrm>
            <a:off x="190012" y="5628374"/>
            <a:ext cx="1156404" cy="1156404"/>
          </a:xfrm>
          <a:prstGeom prst="rect">
            <a:avLst/>
          </a:prstGeom>
        </p:spPr>
      </p:pic>
      <p:sp>
        <p:nvSpPr>
          <p:cNvPr id="13" name="Rectángulo 10">
            <a:hlinkClick r:id="rId10"/>
          </p:cNvPr>
          <p:cNvSpPr/>
          <p:nvPr/>
        </p:nvSpPr>
        <p:spPr>
          <a:xfrm>
            <a:off x="1484755" y="5855804"/>
            <a:ext cx="7009547" cy="646331"/>
          </a:xfrm>
          <a:prstGeom prst="rect">
            <a:avLst/>
          </a:prstGeom>
        </p:spPr>
        <p:txBody>
          <a:bodyPr wrap="square">
            <a:spAutoFit/>
          </a:bodyPr>
          <a:lstStyle/>
          <a:p>
            <a:r>
              <a:rPr lang="es-ES" sz="3600" dirty="0">
                <a:solidFill>
                  <a:schemeClr val="accent1"/>
                </a:solidFill>
                <a:latin typeface="Avenir Next Medium"/>
                <a:cs typeface="Avenir Next Medium"/>
              </a:rPr>
              <a:t>BMRC - IRMU</a:t>
            </a:r>
          </a:p>
        </p:txBody>
      </p:sp>
    </p:spTree>
    <p:extLst>
      <p:ext uri="{BB962C8B-B14F-4D97-AF65-F5344CB8AC3E}">
        <p14:creationId xmlns:p14="http://schemas.microsoft.com/office/powerpoint/2010/main" val="846997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11910"/>
            <a:ext cx="9144000" cy="1312283"/>
          </a:xfrm>
          <a:prstGeom prst="rect">
            <a:avLst/>
          </a:prstGeom>
          <a:solidFill>
            <a:srgbClr val="219FE1"/>
          </a:solidFill>
          <a:ln>
            <a:noFill/>
          </a:ln>
        </p:spPr>
        <p:style>
          <a:lnRef idx="1">
            <a:schemeClr val="accent1"/>
          </a:lnRef>
          <a:fillRef idx="3">
            <a:schemeClr val="accent1"/>
          </a:fillRef>
          <a:effectRef idx="2">
            <a:schemeClr val="accent1"/>
          </a:effectRef>
          <a:fontRef idx="minor">
            <a:schemeClr val="lt1"/>
          </a:fontRef>
        </p:style>
        <p:txBody>
          <a:bodyPr/>
          <a:lstStyle/>
          <a:p>
            <a:r>
              <a:rPr lang="en-CA" sz="4000" dirty="0" smtClean="0"/>
              <a:t>Outline</a:t>
            </a:r>
            <a:endParaRPr lang="en-CA" sz="4000" dirty="0"/>
          </a:p>
        </p:txBody>
      </p:sp>
      <p:pic>
        <p:nvPicPr>
          <p:cNvPr id="6" name="Imagen 5" descr="Captura de pantalla 2018-06-18 a la(s) 10.30.5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0366" y="4558037"/>
            <a:ext cx="1213634" cy="2299963"/>
          </a:xfrm>
          <a:prstGeom prst="rect">
            <a:avLst/>
          </a:prstGeom>
        </p:spPr>
      </p:pic>
      <p:sp>
        <p:nvSpPr>
          <p:cNvPr id="8" name="Rectángulo 7"/>
          <p:cNvSpPr/>
          <p:nvPr/>
        </p:nvSpPr>
        <p:spPr>
          <a:xfrm>
            <a:off x="-1" y="6513591"/>
            <a:ext cx="8593495" cy="307777"/>
          </a:xfrm>
          <a:prstGeom prst="rect">
            <a:avLst/>
          </a:prstGeom>
        </p:spPr>
        <p:txBody>
          <a:bodyPr wrap="square">
            <a:spAutoFit/>
          </a:bodyPr>
          <a:lstStyle/>
          <a:p>
            <a:r>
              <a:rPr lang="en-CA" sz="1400" dirty="0">
                <a:solidFill>
                  <a:schemeClr val="bg1">
                    <a:lumMod val="65000"/>
                  </a:schemeClr>
                </a:solidFill>
                <a:latin typeface="Avenir Next Medium"/>
                <a:cs typeface="Avenir Next Medium"/>
              </a:rPr>
              <a:t>Building Migrant Resilience in Cities </a:t>
            </a:r>
            <a:r>
              <a:rPr lang="fr-CA" sz="1400" dirty="0">
                <a:solidFill>
                  <a:schemeClr val="bg1">
                    <a:lumMod val="65000"/>
                  </a:schemeClr>
                </a:solidFill>
                <a:latin typeface="Avenir Next Medium"/>
                <a:cs typeface="Avenir Next Medium"/>
              </a:rPr>
              <a:t>Immigration et résilience en milieu urbain</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4291" y="5874783"/>
            <a:ext cx="1524000" cy="4953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6746" y="5767907"/>
            <a:ext cx="1805471" cy="709052"/>
          </a:xfrm>
          <a:prstGeom prst="rect">
            <a:avLst/>
          </a:prstGeom>
        </p:spPr>
      </p:pic>
      <p:sp>
        <p:nvSpPr>
          <p:cNvPr id="11" name="Content Placeholder 10"/>
          <p:cNvSpPr>
            <a:spLocks noGrp="1"/>
          </p:cNvSpPr>
          <p:nvPr>
            <p:ph idx="1"/>
          </p:nvPr>
        </p:nvSpPr>
        <p:spPr/>
        <p:txBody>
          <a:bodyPr>
            <a:normAutofit lnSpcReduction="10000"/>
          </a:bodyPr>
          <a:lstStyle/>
          <a:p>
            <a:r>
              <a:rPr lang="en-CA" dirty="0" smtClean="0"/>
              <a:t>How do we understand resilience</a:t>
            </a:r>
          </a:p>
          <a:p>
            <a:r>
              <a:rPr lang="en-CA" dirty="0" smtClean="0"/>
              <a:t>Migrant status, vulnerability and resilience</a:t>
            </a:r>
          </a:p>
          <a:p>
            <a:r>
              <a:rPr lang="en-CA" dirty="0" smtClean="0"/>
              <a:t>Int’l students economic contribution to </a:t>
            </a:r>
            <a:r>
              <a:rPr lang="en-CA" dirty="0" err="1" smtClean="0"/>
              <a:t>Cdn</a:t>
            </a:r>
            <a:endParaRPr lang="en-CA" dirty="0" smtClean="0"/>
          </a:p>
          <a:p>
            <a:r>
              <a:rPr lang="en-CA" dirty="0" smtClean="0"/>
              <a:t>Individual resilience- examples</a:t>
            </a:r>
          </a:p>
          <a:p>
            <a:r>
              <a:rPr lang="en-CA" dirty="0" smtClean="0"/>
              <a:t>Individual resilience- Institutional assistance </a:t>
            </a:r>
          </a:p>
          <a:p>
            <a:r>
              <a:rPr lang="en-CA" dirty="0" smtClean="0"/>
              <a:t>Institutional resilience-educational institution</a:t>
            </a:r>
          </a:p>
          <a:p>
            <a:r>
              <a:rPr lang="en-CA" dirty="0" smtClean="0"/>
              <a:t>Testing system resilience-settlement sector</a:t>
            </a:r>
          </a:p>
          <a:p>
            <a:r>
              <a:rPr lang="en-CA" dirty="0" smtClean="0"/>
              <a:t>Conclusions</a:t>
            </a:r>
          </a:p>
          <a:p>
            <a:endParaRPr lang="en-CA" dirty="0" smtClean="0"/>
          </a:p>
          <a:p>
            <a:endParaRPr lang="en-CA" dirty="0" smtClean="0"/>
          </a:p>
          <a:p>
            <a:endParaRPr lang="en-CA" dirty="0" smtClean="0"/>
          </a:p>
          <a:p>
            <a:endParaRPr lang="en-CA" dirty="0" smtClean="0"/>
          </a:p>
          <a:p>
            <a:endParaRPr lang="en-CA" dirty="0" smtClean="0"/>
          </a:p>
          <a:p>
            <a:endParaRPr lang="en-CA" dirty="0"/>
          </a:p>
        </p:txBody>
      </p:sp>
    </p:spTree>
    <p:extLst>
      <p:ext uri="{BB962C8B-B14F-4D97-AF65-F5344CB8AC3E}">
        <p14:creationId xmlns:p14="http://schemas.microsoft.com/office/powerpoint/2010/main" val="1054608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11910"/>
            <a:ext cx="9144000" cy="1312283"/>
          </a:xfrm>
          <a:prstGeom prst="rect">
            <a:avLst/>
          </a:prstGeom>
          <a:solidFill>
            <a:srgbClr val="219FE1"/>
          </a:solidFill>
          <a:ln>
            <a:noFill/>
          </a:ln>
        </p:spPr>
        <p:style>
          <a:lnRef idx="1">
            <a:schemeClr val="accent1"/>
          </a:lnRef>
          <a:fillRef idx="3">
            <a:schemeClr val="accent1"/>
          </a:fillRef>
          <a:effectRef idx="2">
            <a:schemeClr val="accent1"/>
          </a:effectRef>
          <a:fontRef idx="minor">
            <a:schemeClr val="lt1"/>
          </a:fontRef>
        </p:style>
        <p:txBody>
          <a:bodyPr/>
          <a:lstStyle/>
          <a:p>
            <a:endParaRPr lang="es-ES" dirty="0"/>
          </a:p>
        </p:txBody>
      </p:sp>
      <p:sp>
        <p:nvSpPr>
          <p:cNvPr id="5" name="CuadroTexto 4"/>
          <p:cNvSpPr txBox="1"/>
          <p:nvPr/>
        </p:nvSpPr>
        <p:spPr>
          <a:xfrm>
            <a:off x="405714" y="299899"/>
            <a:ext cx="8361237" cy="707886"/>
          </a:xfrm>
          <a:prstGeom prst="rect">
            <a:avLst/>
          </a:prstGeom>
          <a:noFill/>
        </p:spPr>
        <p:txBody>
          <a:bodyPr wrap="square" rtlCol="0">
            <a:spAutoFit/>
          </a:bodyPr>
          <a:lstStyle/>
          <a:p>
            <a:pPr algn="ctr"/>
            <a:r>
              <a:rPr lang="en-CA" sz="4000" dirty="0" smtClean="0">
                <a:solidFill>
                  <a:schemeClr val="bg1"/>
                </a:solidFill>
                <a:latin typeface="Avenir Next Medium"/>
                <a:cs typeface="Avenir Next Medium"/>
              </a:rPr>
              <a:t>How do we understand resilience? </a:t>
            </a:r>
            <a:endParaRPr lang="en-CA" sz="4000" dirty="0">
              <a:solidFill>
                <a:schemeClr val="bg1"/>
              </a:solidFill>
              <a:latin typeface="Avenir Next Medium"/>
              <a:cs typeface="Avenir Next Medium"/>
            </a:endParaRPr>
          </a:p>
        </p:txBody>
      </p:sp>
      <p:pic>
        <p:nvPicPr>
          <p:cNvPr id="6" name="Imagen 5" descr="Captura de pantalla 2018-06-18 a la(s) 10.30.5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0366" y="4558037"/>
            <a:ext cx="1213634" cy="2299963"/>
          </a:xfrm>
          <a:prstGeom prst="rect">
            <a:avLst/>
          </a:prstGeom>
        </p:spPr>
      </p:pic>
      <p:sp>
        <p:nvSpPr>
          <p:cNvPr id="8" name="Rectángulo 7"/>
          <p:cNvSpPr/>
          <p:nvPr/>
        </p:nvSpPr>
        <p:spPr>
          <a:xfrm>
            <a:off x="-1" y="6513591"/>
            <a:ext cx="8593495" cy="307777"/>
          </a:xfrm>
          <a:prstGeom prst="rect">
            <a:avLst/>
          </a:prstGeom>
        </p:spPr>
        <p:txBody>
          <a:bodyPr wrap="square">
            <a:spAutoFit/>
          </a:bodyPr>
          <a:lstStyle/>
          <a:p>
            <a:r>
              <a:rPr lang="en-CA" sz="1400" dirty="0">
                <a:solidFill>
                  <a:schemeClr val="bg1">
                    <a:lumMod val="65000"/>
                  </a:schemeClr>
                </a:solidFill>
                <a:latin typeface="Avenir Next Medium"/>
                <a:cs typeface="Avenir Next Medium"/>
              </a:rPr>
              <a:t>Building Migrant Resilience in Cities </a:t>
            </a:r>
            <a:r>
              <a:rPr lang="fr-CA" sz="1400" dirty="0">
                <a:solidFill>
                  <a:schemeClr val="bg1">
                    <a:lumMod val="65000"/>
                  </a:schemeClr>
                </a:solidFill>
                <a:latin typeface="Avenir Next Medium"/>
                <a:cs typeface="Avenir Next Medium"/>
              </a:rPr>
              <a:t>Immigration et résilience en milieu urbain</a:t>
            </a:r>
          </a:p>
        </p:txBody>
      </p:sp>
      <p:sp>
        <p:nvSpPr>
          <p:cNvPr id="9" name="CuadroTexto 8"/>
          <p:cNvSpPr txBox="1"/>
          <p:nvPr/>
        </p:nvSpPr>
        <p:spPr>
          <a:xfrm>
            <a:off x="808893" y="1467701"/>
            <a:ext cx="7323028" cy="4524315"/>
          </a:xfrm>
          <a:prstGeom prst="rect">
            <a:avLst/>
          </a:prstGeom>
          <a:noFill/>
        </p:spPr>
        <p:txBody>
          <a:bodyPr wrap="square" rtlCol="0">
            <a:spAutoFit/>
          </a:bodyPr>
          <a:lstStyle/>
          <a:p>
            <a:pPr marL="285750" indent="-285750">
              <a:buFont typeface="Wingdings" panose="05000000000000000000" pitchFamily="2" charset="2"/>
              <a:buChar char="v"/>
            </a:pPr>
            <a:r>
              <a:rPr lang="en-US" dirty="0" smtClean="0"/>
              <a:t>Relatively </a:t>
            </a:r>
            <a:r>
              <a:rPr lang="en-US" dirty="0"/>
              <a:t>little analysis of social difference and </a:t>
            </a:r>
            <a:r>
              <a:rPr lang="en-US" dirty="0" smtClean="0"/>
              <a:t>resilience (Brown, 2014)</a:t>
            </a:r>
            <a:endParaRPr lang="en-CA" dirty="0" smtClean="0"/>
          </a:p>
          <a:p>
            <a:pPr marL="285750" indent="-285750">
              <a:buFont typeface="Wingdings" panose="05000000000000000000" pitchFamily="2" charset="2"/>
              <a:buChar char="v"/>
            </a:pPr>
            <a:r>
              <a:rPr lang="en-CA" dirty="0" smtClean="0"/>
              <a:t>Emerging </a:t>
            </a:r>
            <a:r>
              <a:rPr lang="en-CA" dirty="0"/>
              <a:t>at the intersection between </a:t>
            </a:r>
            <a:r>
              <a:rPr lang="en-CA" b="1" dirty="0"/>
              <a:t>individuals</a:t>
            </a:r>
            <a:r>
              <a:rPr lang="en-CA" dirty="0"/>
              <a:t> and </a:t>
            </a:r>
            <a:r>
              <a:rPr lang="en-CA" b="1" dirty="0"/>
              <a:t>institutions </a:t>
            </a:r>
          </a:p>
          <a:p>
            <a:pPr lvl="1"/>
            <a:r>
              <a:rPr lang="en-CA" b="1" i="1" dirty="0"/>
              <a:t>Individual and family level </a:t>
            </a:r>
            <a:r>
              <a:rPr lang="en-CA" b="1" i="1" dirty="0" smtClean="0"/>
              <a:t>resilience</a:t>
            </a:r>
            <a:r>
              <a:rPr lang="en-CA" dirty="0" smtClean="0"/>
              <a:t>- </a:t>
            </a:r>
            <a:r>
              <a:rPr lang="en-CA" dirty="0"/>
              <a:t>responding to the challenges of migration</a:t>
            </a:r>
            <a:endParaRPr lang="en-CA" b="1" i="1" dirty="0"/>
          </a:p>
          <a:p>
            <a:pPr lvl="1"/>
            <a:r>
              <a:rPr lang="en-CA" b="1" i="1" dirty="0"/>
              <a:t>Institutional and community level resilience</a:t>
            </a:r>
            <a:r>
              <a:rPr lang="en-CA" dirty="0"/>
              <a:t> </a:t>
            </a:r>
            <a:r>
              <a:rPr lang="en-CA" dirty="0" smtClean="0"/>
              <a:t> (Colten et.al. 2008) -provide </a:t>
            </a:r>
            <a:r>
              <a:rPr lang="en-CA" dirty="0"/>
              <a:t>supports that foster </a:t>
            </a:r>
            <a:r>
              <a:rPr lang="en-CA" dirty="0" smtClean="0"/>
              <a:t>resilience </a:t>
            </a:r>
            <a:r>
              <a:rPr lang="en-CA" dirty="0"/>
              <a:t>and respond to change </a:t>
            </a:r>
          </a:p>
          <a:p>
            <a:pPr marL="285750" indent="-285750">
              <a:buFont typeface="Wingdings" panose="05000000000000000000" pitchFamily="2" charset="2"/>
              <a:buChar char="v"/>
            </a:pPr>
            <a:r>
              <a:rPr lang="en-CA" dirty="0" smtClean="0"/>
              <a:t>Strategies</a:t>
            </a:r>
            <a:r>
              <a:rPr lang="en-CA" dirty="0"/>
              <a:t>, resources, networks migrants employ to cope with daily challenges and major </a:t>
            </a:r>
            <a:r>
              <a:rPr lang="en-CA" dirty="0" smtClean="0"/>
              <a:t>shocks in order to ‘bounce back’, cope with and adapt to adversity.</a:t>
            </a:r>
          </a:p>
          <a:p>
            <a:pPr marL="285750" indent="-285750">
              <a:buFont typeface="Wingdings" panose="05000000000000000000" pitchFamily="2" charset="2"/>
              <a:buChar char="v"/>
            </a:pPr>
            <a:r>
              <a:rPr lang="en-CA" dirty="0" smtClean="0"/>
              <a:t>For international students we need to understand how resilience works in the </a:t>
            </a:r>
            <a:r>
              <a:rPr lang="en-CA" b="1" dirty="0" smtClean="0"/>
              <a:t>absence</a:t>
            </a:r>
            <a:r>
              <a:rPr lang="en-CA" dirty="0" smtClean="0"/>
              <a:t> of immediate family support, and when students are moving along multiple/parallel </a:t>
            </a:r>
            <a:r>
              <a:rPr lang="en-CA" b="1" dirty="0" smtClean="0"/>
              <a:t>migrant pathways </a:t>
            </a:r>
            <a:endParaRPr lang="en-CA" b="1" dirty="0"/>
          </a:p>
          <a:p>
            <a:pPr lvl="1"/>
            <a:r>
              <a:rPr lang="en-CA" dirty="0" smtClean="0"/>
              <a:t>PR </a:t>
            </a:r>
            <a:r>
              <a:rPr lang="en-CA" dirty="0"/>
              <a:t>on arrival, vs.</a:t>
            </a:r>
          </a:p>
          <a:p>
            <a:pPr lvl="1"/>
            <a:r>
              <a:rPr lang="en-CA" dirty="0"/>
              <a:t>“Two step” / </a:t>
            </a:r>
            <a:r>
              <a:rPr lang="en-CA" dirty="0" smtClean="0"/>
              <a:t>temporary/work visa </a:t>
            </a:r>
            <a:r>
              <a:rPr lang="en-CA" dirty="0">
                <a:sym typeface="Wingdings" panose="05000000000000000000" pitchFamily="2" charset="2"/>
              </a:rPr>
              <a:t> PR </a:t>
            </a:r>
          </a:p>
          <a:p>
            <a:pPr lvl="1"/>
            <a:endParaRPr lang="en-CA" dirty="0">
              <a:sym typeface="Wingdings" panose="05000000000000000000" pitchFamily="2" charset="2"/>
            </a:endParaRPr>
          </a:p>
          <a:p>
            <a:pPr lvl="1"/>
            <a:endParaRPr lang="en-CA" dirty="0">
              <a:sym typeface="Wingdings" panose="05000000000000000000" pitchFamily="2" charset="2"/>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54291" y="5874783"/>
            <a:ext cx="1524000" cy="49530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96746" y="5767907"/>
            <a:ext cx="1805471" cy="709052"/>
          </a:xfrm>
          <a:prstGeom prst="rect">
            <a:avLst/>
          </a:prstGeom>
        </p:spPr>
      </p:pic>
    </p:spTree>
    <p:extLst>
      <p:ext uri="{BB962C8B-B14F-4D97-AF65-F5344CB8AC3E}">
        <p14:creationId xmlns:p14="http://schemas.microsoft.com/office/powerpoint/2010/main" val="4227182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11910"/>
            <a:ext cx="9144000" cy="1312283"/>
          </a:xfrm>
          <a:prstGeom prst="rect">
            <a:avLst/>
          </a:prstGeom>
          <a:solidFill>
            <a:srgbClr val="219FE1"/>
          </a:solidFill>
          <a:ln>
            <a:noFill/>
          </a:ln>
        </p:spPr>
        <p:style>
          <a:lnRef idx="1">
            <a:schemeClr val="accent1"/>
          </a:lnRef>
          <a:fillRef idx="3">
            <a:schemeClr val="accent1"/>
          </a:fillRef>
          <a:effectRef idx="2">
            <a:schemeClr val="accent1"/>
          </a:effectRef>
          <a:fontRef idx="minor">
            <a:schemeClr val="lt1"/>
          </a:fontRef>
        </p:style>
        <p:txBody>
          <a:bodyPr/>
          <a:lstStyle/>
          <a:p>
            <a:endParaRPr lang="es-ES" dirty="0"/>
          </a:p>
        </p:txBody>
      </p:sp>
      <p:sp>
        <p:nvSpPr>
          <p:cNvPr id="5" name="CuadroTexto 4"/>
          <p:cNvSpPr txBox="1"/>
          <p:nvPr/>
        </p:nvSpPr>
        <p:spPr>
          <a:xfrm>
            <a:off x="0" y="87923"/>
            <a:ext cx="8766952" cy="1323439"/>
          </a:xfrm>
          <a:prstGeom prst="rect">
            <a:avLst/>
          </a:prstGeom>
          <a:noFill/>
        </p:spPr>
        <p:txBody>
          <a:bodyPr wrap="square" rtlCol="0">
            <a:spAutoFit/>
          </a:bodyPr>
          <a:lstStyle/>
          <a:p>
            <a:pPr algn="ctr"/>
            <a:r>
              <a:rPr lang="en-US" sz="4000" dirty="0" smtClean="0">
                <a:solidFill>
                  <a:schemeClr val="bg1"/>
                </a:solidFill>
                <a:latin typeface="Avenir Next Medium"/>
                <a:cs typeface="Avenir Next Medium"/>
              </a:rPr>
              <a:t>Migrant status, vulnerability and resilience</a:t>
            </a:r>
            <a:endParaRPr lang="en-CA" sz="4000" dirty="0">
              <a:solidFill>
                <a:schemeClr val="bg1"/>
              </a:solidFill>
              <a:latin typeface="Avenir Next Medium"/>
              <a:cs typeface="Avenir Next Medium"/>
            </a:endParaRPr>
          </a:p>
        </p:txBody>
      </p:sp>
      <p:pic>
        <p:nvPicPr>
          <p:cNvPr id="6" name="Imagen 5" descr="Captura de pantalla 2018-06-18 a la(s) 10.30.5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0366" y="4558037"/>
            <a:ext cx="1213634" cy="2299963"/>
          </a:xfrm>
          <a:prstGeom prst="rect">
            <a:avLst/>
          </a:prstGeom>
        </p:spPr>
      </p:pic>
      <p:sp>
        <p:nvSpPr>
          <p:cNvPr id="8" name="Rectángulo 7"/>
          <p:cNvSpPr/>
          <p:nvPr/>
        </p:nvSpPr>
        <p:spPr>
          <a:xfrm>
            <a:off x="-1" y="6513591"/>
            <a:ext cx="8593495" cy="307777"/>
          </a:xfrm>
          <a:prstGeom prst="rect">
            <a:avLst/>
          </a:prstGeom>
        </p:spPr>
        <p:txBody>
          <a:bodyPr wrap="square">
            <a:spAutoFit/>
          </a:bodyPr>
          <a:lstStyle/>
          <a:p>
            <a:r>
              <a:rPr lang="en-CA" sz="1400" dirty="0">
                <a:solidFill>
                  <a:schemeClr val="bg1">
                    <a:lumMod val="65000"/>
                  </a:schemeClr>
                </a:solidFill>
                <a:latin typeface="Avenir Next Medium"/>
                <a:cs typeface="Avenir Next Medium"/>
              </a:rPr>
              <a:t>Building Migrant Resilience in Cities </a:t>
            </a:r>
            <a:r>
              <a:rPr lang="fr-CA" sz="1400" dirty="0">
                <a:solidFill>
                  <a:schemeClr val="bg1">
                    <a:lumMod val="65000"/>
                  </a:schemeClr>
                </a:solidFill>
                <a:latin typeface="Avenir Next Medium"/>
                <a:cs typeface="Avenir Next Medium"/>
              </a:rPr>
              <a:t>Immigration et résilience en milieu urbain</a:t>
            </a:r>
          </a:p>
        </p:txBody>
      </p:sp>
      <p:sp>
        <p:nvSpPr>
          <p:cNvPr id="9" name="CuadroTexto 8"/>
          <p:cNvSpPr txBox="1"/>
          <p:nvPr/>
        </p:nvSpPr>
        <p:spPr>
          <a:xfrm>
            <a:off x="369277" y="1556237"/>
            <a:ext cx="4141177" cy="3785652"/>
          </a:xfrm>
          <a:prstGeom prst="rect">
            <a:avLst/>
          </a:prstGeom>
          <a:noFill/>
        </p:spPr>
        <p:txBody>
          <a:bodyPr wrap="square" rtlCol="0">
            <a:spAutoFit/>
          </a:bodyPr>
          <a:lstStyle/>
          <a:p>
            <a:r>
              <a:rPr lang="en-US" sz="2400" b="1" dirty="0">
                <a:latin typeface="Avenir Next Medium"/>
                <a:cs typeface="Avenir Next Medium"/>
              </a:rPr>
              <a:t>Key idea: </a:t>
            </a:r>
            <a:r>
              <a:rPr lang="en-US" sz="2400" dirty="0" smtClean="0">
                <a:latin typeface="Avenir Next Medium"/>
                <a:cs typeface="Avenir Next Medium"/>
              </a:rPr>
              <a:t>People </a:t>
            </a:r>
            <a:r>
              <a:rPr lang="en-US" sz="2400" dirty="0">
                <a:latin typeface="Avenir Next Medium"/>
                <a:cs typeface="Avenir Next Medium"/>
              </a:rPr>
              <a:t>in </a:t>
            </a:r>
            <a:r>
              <a:rPr lang="en-US" sz="2400" dirty="0" smtClean="0">
                <a:latin typeface="Avenir Next Medium"/>
                <a:cs typeface="Avenir Next Medium"/>
              </a:rPr>
              <a:t>different categories have a different level of vulnerability and </a:t>
            </a:r>
            <a:r>
              <a:rPr lang="en-US" sz="2400" dirty="0" err="1" smtClean="0">
                <a:latin typeface="Avenir Next Medium"/>
                <a:cs typeface="Avenir Next Medium"/>
              </a:rPr>
              <a:t>precarity</a:t>
            </a:r>
            <a:r>
              <a:rPr lang="en-US" sz="2400" dirty="0" smtClean="0">
                <a:latin typeface="Avenir Next Medium"/>
                <a:cs typeface="Avenir Next Medium"/>
              </a:rPr>
              <a:t> associated with their migration status and gender. We have to understand this in order to build community resilience to foster migrants’ personal resilience. </a:t>
            </a:r>
            <a:endParaRPr lang="en-US" sz="2400" dirty="0">
              <a:latin typeface="Avenir Next Medium"/>
              <a:cs typeface="Avenir Next Medium"/>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4291" y="5874783"/>
            <a:ext cx="1524000" cy="4953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6746" y="5767907"/>
            <a:ext cx="1805471" cy="709052"/>
          </a:xfrm>
          <a:prstGeom prst="rect">
            <a:avLst/>
          </a:prstGeom>
        </p:spPr>
      </p:pic>
      <p:pic>
        <p:nvPicPr>
          <p:cNvPr id="10" name="Picture 9">
            <a:extLst>
              <a:ext uri="{FF2B5EF4-FFF2-40B4-BE49-F238E27FC236}">
                <a16:creationId xmlns:a16="http://schemas.microsoft.com/office/drawing/2014/main" xmlns="" id="{F62566D3-B834-4696-A0FD-3816DEFBDDF1}"/>
              </a:ext>
            </a:extLst>
          </p:cNvPr>
          <p:cNvPicPr>
            <a:picLocks noChangeAspect="1"/>
          </p:cNvPicPr>
          <p:nvPr/>
        </p:nvPicPr>
        <p:blipFill rotWithShape="1">
          <a:blip r:embed="rId5"/>
          <a:srcRect t="1380" b="1746"/>
          <a:stretch/>
        </p:blipFill>
        <p:spPr>
          <a:xfrm>
            <a:off x="4542774" y="1360825"/>
            <a:ext cx="3591658" cy="4312447"/>
          </a:xfrm>
          <a:prstGeom prst="rect">
            <a:avLst/>
          </a:prstGeom>
        </p:spPr>
      </p:pic>
      <p:sp>
        <p:nvSpPr>
          <p:cNvPr id="7" name="TextBox 6"/>
          <p:cNvSpPr txBox="1"/>
          <p:nvPr/>
        </p:nvSpPr>
        <p:spPr>
          <a:xfrm>
            <a:off x="184638" y="5239523"/>
            <a:ext cx="5319347" cy="830997"/>
          </a:xfrm>
          <a:prstGeom prst="rect">
            <a:avLst/>
          </a:prstGeom>
          <a:noFill/>
        </p:spPr>
        <p:txBody>
          <a:bodyPr wrap="square" rtlCol="0">
            <a:spAutoFit/>
          </a:bodyPr>
          <a:lstStyle/>
          <a:p>
            <a:r>
              <a:rPr lang="en-US" sz="1600" dirty="0"/>
              <a:t>Source: Fay Faraday (2016) Canada’s Choice: Decent work or entrenched exploitation for Canada’s migrant workers? Metcalf Foundation </a:t>
            </a:r>
            <a:r>
              <a:rPr lang="en-US" sz="1600" dirty="0" smtClean="0"/>
              <a:t>report.</a:t>
            </a:r>
            <a:endParaRPr lang="en-US" sz="1600" dirty="0"/>
          </a:p>
        </p:txBody>
      </p:sp>
    </p:spTree>
    <p:extLst>
      <p:ext uri="{BB962C8B-B14F-4D97-AF65-F5344CB8AC3E}">
        <p14:creationId xmlns:p14="http://schemas.microsoft.com/office/powerpoint/2010/main" val="1600966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11910"/>
            <a:ext cx="9144000" cy="1312283"/>
          </a:xfrm>
          <a:prstGeom prst="rect">
            <a:avLst/>
          </a:prstGeom>
          <a:solidFill>
            <a:srgbClr val="219FE1"/>
          </a:solidFill>
          <a:ln>
            <a:noFill/>
          </a:ln>
        </p:spPr>
        <p:style>
          <a:lnRef idx="1">
            <a:schemeClr val="accent1"/>
          </a:lnRef>
          <a:fillRef idx="3">
            <a:schemeClr val="accent1"/>
          </a:fillRef>
          <a:effectRef idx="2">
            <a:schemeClr val="accent1"/>
          </a:effectRef>
          <a:fontRef idx="minor">
            <a:schemeClr val="lt1"/>
          </a:fontRef>
        </p:style>
        <p:txBody>
          <a:bodyPr/>
          <a:lstStyle/>
          <a:p>
            <a:r>
              <a:rPr lang="es-ES" sz="4000" dirty="0" smtClean="0">
                <a:latin typeface="Avenir Next Medium"/>
              </a:rPr>
              <a:t>International </a:t>
            </a:r>
            <a:r>
              <a:rPr lang="en-CA" sz="4000" dirty="0" smtClean="0">
                <a:latin typeface="Avenir Next Medium"/>
              </a:rPr>
              <a:t>students</a:t>
            </a:r>
            <a:r>
              <a:rPr lang="es-ES" sz="4000" dirty="0" smtClean="0">
                <a:latin typeface="Avenir Next Medium"/>
              </a:rPr>
              <a:t>’ </a:t>
            </a:r>
            <a:r>
              <a:rPr lang="en-CA" sz="4000" dirty="0" smtClean="0">
                <a:latin typeface="Avenir Next Medium"/>
              </a:rPr>
              <a:t>economic contribution to Canada </a:t>
            </a:r>
            <a:r>
              <a:rPr lang="en-CA" dirty="0" smtClean="0">
                <a:latin typeface="Avenir Next Medium"/>
              </a:rPr>
              <a:t>(Roslyn </a:t>
            </a:r>
            <a:r>
              <a:rPr lang="en-CA" dirty="0" err="1" smtClean="0">
                <a:latin typeface="Avenir Next Medium"/>
              </a:rPr>
              <a:t>Kunin</a:t>
            </a:r>
            <a:r>
              <a:rPr lang="en-CA" dirty="0" smtClean="0">
                <a:latin typeface="Avenir Next Medium"/>
              </a:rPr>
              <a:t> &amp; Associates 2017).</a:t>
            </a:r>
            <a:endParaRPr lang="en-CA" dirty="0">
              <a:latin typeface="Avenir Next Medium"/>
            </a:endParaRPr>
          </a:p>
        </p:txBody>
      </p:sp>
      <p:pic>
        <p:nvPicPr>
          <p:cNvPr id="6" name="Imagen 5" descr="Captura de pantalla 2018-06-18 a la(s) 10.30.5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0366" y="4558037"/>
            <a:ext cx="1213634" cy="2299963"/>
          </a:xfrm>
          <a:prstGeom prst="rect">
            <a:avLst/>
          </a:prstGeom>
        </p:spPr>
      </p:pic>
      <p:sp>
        <p:nvSpPr>
          <p:cNvPr id="8" name="Rectángulo 7"/>
          <p:cNvSpPr/>
          <p:nvPr/>
        </p:nvSpPr>
        <p:spPr>
          <a:xfrm>
            <a:off x="-1" y="6513591"/>
            <a:ext cx="8593495" cy="307777"/>
          </a:xfrm>
          <a:prstGeom prst="rect">
            <a:avLst/>
          </a:prstGeom>
        </p:spPr>
        <p:txBody>
          <a:bodyPr wrap="square">
            <a:spAutoFit/>
          </a:bodyPr>
          <a:lstStyle/>
          <a:p>
            <a:r>
              <a:rPr lang="en-CA" sz="1400" dirty="0">
                <a:solidFill>
                  <a:schemeClr val="bg1">
                    <a:lumMod val="65000"/>
                  </a:schemeClr>
                </a:solidFill>
                <a:latin typeface="Avenir Next Medium"/>
                <a:cs typeface="Avenir Next Medium"/>
              </a:rPr>
              <a:t>Building Migrant Resilience in Cities </a:t>
            </a:r>
            <a:r>
              <a:rPr lang="fr-CA" sz="1400" dirty="0">
                <a:solidFill>
                  <a:schemeClr val="bg1">
                    <a:lumMod val="65000"/>
                  </a:schemeClr>
                </a:solidFill>
                <a:latin typeface="Avenir Next Medium"/>
                <a:cs typeface="Avenir Next Medium"/>
              </a:rPr>
              <a:t>Immigration et résilience en milieu urbain</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4291" y="5874783"/>
            <a:ext cx="1524000" cy="4953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6746" y="5767907"/>
            <a:ext cx="1805471" cy="709052"/>
          </a:xfrm>
          <a:prstGeom prst="rect">
            <a:avLst/>
          </a:prstGeom>
        </p:spPr>
      </p:pic>
      <p:sp>
        <p:nvSpPr>
          <p:cNvPr id="10" name="Content Placeholder 9"/>
          <p:cNvSpPr>
            <a:spLocks noGrp="1"/>
          </p:cNvSpPr>
          <p:nvPr>
            <p:ph idx="1"/>
          </p:nvPr>
        </p:nvSpPr>
        <p:spPr/>
        <p:txBody>
          <a:bodyPr>
            <a:normAutofit/>
          </a:bodyPr>
          <a:lstStyle/>
          <a:p>
            <a:pPr>
              <a:buFont typeface="Wingdings" panose="05000000000000000000" pitchFamily="2" charset="2"/>
              <a:buChar char="v"/>
            </a:pPr>
            <a:r>
              <a:rPr lang="en-US" sz="2000" dirty="0" smtClean="0"/>
              <a:t>International students contributed $</a:t>
            </a:r>
            <a:r>
              <a:rPr lang="en-US" sz="2000" dirty="0"/>
              <a:t>10.5 billion and $12.8 billion </a:t>
            </a:r>
            <a:r>
              <a:rPr lang="en-US" sz="2000" dirty="0" smtClean="0"/>
              <a:t>to </a:t>
            </a:r>
            <a:r>
              <a:rPr lang="en-US" sz="2000" dirty="0"/>
              <a:t>Canada’s GDP in 2015 and 2016 </a:t>
            </a:r>
          </a:p>
          <a:p>
            <a:pPr>
              <a:buFont typeface="Wingdings" panose="05000000000000000000" pitchFamily="2" charset="2"/>
              <a:buChar char="v"/>
            </a:pPr>
            <a:r>
              <a:rPr lang="en-US" sz="2000" dirty="0" smtClean="0"/>
              <a:t>18.0</a:t>
            </a:r>
            <a:r>
              <a:rPr lang="en-US" sz="2000" dirty="0"/>
              <a:t>% growth in the number of long-term international students in </a:t>
            </a:r>
            <a:r>
              <a:rPr lang="en-US" sz="2000" dirty="0" smtClean="0"/>
              <a:t>	2016.</a:t>
            </a:r>
          </a:p>
          <a:p>
            <a:pPr>
              <a:buFont typeface="Wingdings" panose="05000000000000000000" pitchFamily="2" charset="2"/>
              <a:buChar char="v"/>
            </a:pPr>
            <a:r>
              <a:rPr lang="en-US" sz="2000" dirty="0" smtClean="0"/>
              <a:t> </a:t>
            </a:r>
            <a:r>
              <a:rPr lang="en-US" sz="2000" dirty="0"/>
              <a:t>Students from India, in particular those studying at </a:t>
            </a:r>
            <a:r>
              <a:rPr lang="en-US" sz="2000" dirty="0" smtClean="0"/>
              <a:t>the </a:t>
            </a:r>
            <a:r>
              <a:rPr lang="en-US" sz="2000" dirty="0"/>
              <a:t>college level, contributed most to this overall </a:t>
            </a:r>
            <a:r>
              <a:rPr lang="en-US" sz="2000" dirty="0" smtClean="0"/>
              <a:t>increase. Ontario=biggest increase. </a:t>
            </a:r>
          </a:p>
          <a:p>
            <a:pPr>
              <a:buFont typeface="Wingdings" panose="05000000000000000000" pitchFamily="2" charset="2"/>
              <a:buChar char="v"/>
            </a:pPr>
            <a:r>
              <a:rPr lang="en-US" sz="2000" dirty="0" smtClean="0"/>
              <a:t>2016</a:t>
            </a:r>
            <a:r>
              <a:rPr lang="en-US" sz="2000" dirty="0"/>
              <a:t>, </a:t>
            </a:r>
            <a:r>
              <a:rPr lang="en-US" sz="2000" dirty="0" smtClean="0"/>
              <a:t>the contribution from international students = 14.5</a:t>
            </a:r>
            <a:r>
              <a:rPr lang="en-US" sz="2000" dirty="0"/>
              <a:t>% </a:t>
            </a:r>
            <a:r>
              <a:rPr lang="en-US" sz="2000" dirty="0" smtClean="0"/>
              <a:t>of total </a:t>
            </a:r>
            <a:r>
              <a:rPr lang="en-US" sz="2000" dirty="0"/>
              <a:t>service exports, or 3.0% of </a:t>
            </a:r>
            <a:r>
              <a:rPr lang="en-US" sz="2000" dirty="0" smtClean="0"/>
              <a:t>total </a:t>
            </a:r>
            <a:r>
              <a:rPr lang="en-US" sz="2000" dirty="0"/>
              <a:t>merchandise </a:t>
            </a:r>
            <a:r>
              <a:rPr lang="en-US" sz="2000" dirty="0" smtClean="0"/>
              <a:t>exports.</a:t>
            </a:r>
          </a:p>
          <a:p>
            <a:pPr>
              <a:buFont typeface="Wingdings" panose="05000000000000000000" pitchFamily="2" charset="2"/>
              <a:buChar char="v"/>
            </a:pPr>
            <a:r>
              <a:rPr lang="en-US" sz="2000" dirty="0" smtClean="0"/>
              <a:t>Average cost of living for int’l students (all levels)  in 2016 was $35,100</a:t>
            </a:r>
          </a:p>
          <a:p>
            <a:pPr>
              <a:buFont typeface="Wingdings" panose="05000000000000000000" pitchFamily="2" charset="2"/>
              <a:buChar char="v"/>
            </a:pPr>
            <a:r>
              <a:rPr lang="en-US" sz="2000" dirty="0" smtClean="0"/>
              <a:t>Need to understand the importance of this group of migrants</a:t>
            </a:r>
          </a:p>
          <a:p>
            <a:pPr marL="0" indent="0">
              <a:buNone/>
            </a:pPr>
            <a:endParaRPr lang="en-CA" sz="2000" dirty="0"/>
          </a:p>
        </p:txBody>
      </p:sp>
    </p:spTree>
    <p:extLst>
      <p:ext uri="{BB962C8B-B14F-4D97-AF65-F5344CB8AC3E}">
        <p14:creationId xmlns:p14="http://schemas.microsoft.com/office/powerpoint/2010/main" val="2057656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11910"/>
            <a:ext cx="9144000" cy="1312283"/>
          </a:xfrm>
          <a:prstGeom prst="rect">
            <a:avLst/>
          </a:prstGeom>
          <a:solidFill>
            <a:srgbClr val="219FE1"/>
          </a:solidFill>
          <a:ln>
            <a:noFill/>
          </a:ln>
        </p:spPr>
        <p:style>
          <a:lnRef idx="1">
            <a:schemeClr val="accent1"/>
          </a:lnRef>
          <a:fillRef idx="3">
            <a:schemeClr val="accent1"/>
          </a:fillRef>
          <a:effectRef idx="2">
            <a:schemeClr val="accent1"/>
          </a:effectRef>
          <a:fontRef idx="minor">
            <a:schemeClr val="lt1"/>
          </a:fontRef>
        </p:style>
        <p:txBody>
          <a:bodyPr/>
          <a:lstStyle/>
          <a:p>
            <a:endParaRPr lang="es-ES" dirty="0"/>
          </a:p>
        </p:txBody>
      </p:sp>
      <p:sp>
        <p:nvSpPr>
          <p:cNvPr id="5" name="CuadroTexto 4"/>
          <p:cNvSpPr txBox="1"/>
          <p:nvPr/>
        </p:nvSpPr>
        <p:spPr>
          <a:xfrm>
            <a:off x="231820" y="1"/>
            <a:ext cx="8535131" cy="707886"/>
          </a:xfrm>
          <a:prstGeom prst="rect">
            <a:avLst/>
          </a:prstGeom>
          <a:noFill/>
        </p:spPr>
        <p:txBody>
          <a:bodyPr wrap="square" rtlCol="0">
            <a:spAutoFit/>
          </a:bodyPr>
          <a:lstStyle/>
          <a:p>
            <a:pPr algn="ctr"/>
            <a:r>
              <a:rPr lang="en-CA" sz="4000" dirty="0" smtClean="0">
                <a:solidFill>
                  <a:schemeClr val="bg1"/>
                </a:solidFill>
                <a:latin typeface="Avenir Next Medium"/>
                <a:cs typeface="Avenir Next Medium"/>
              </a:rPr>
              <a:t>Individual resilience I:  Amina</a:t>
            </a:r>
            <a:endParaRPr lang="en-CA" sz="4000" dirty="0">
              <a:solidFill>
                <a:schemeClr val="bg1"/>
              </a:solidFill>
              <a:latin typeface="Avenir Next Medium"/>
              <a:cs typeface="Avenir Next Medium"/>
            </a:endParaRPr>
          </a:p>
        </p:txBody>
      </p:sp>
      <p:pic>
        <p:nvPicPr>
          <p:cNvPr id="6" name="Imagen 5" descr="Captura de pantalla 2018-06-18 a la(s) 10.30.5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0366" y="4558037"/>
            <a:ext cx="1213634" cy="2299963"/>
          </a:xfrm>
          <a:prstGeom prst="rect">
            <a:avLst/>
          </a:prstGeom>
        </p:spPr>
      </p:pic>
      <p:sp>
        <p:nvSpPr>
          <p:cNvPr id="8" name="Rectángulo 7"/>
          <p:cNvSpPr/>
          <p:nvPr/>
        </p:nvSpPr>
        <p:spPr>
          <a:xfrm>
            <a:off x="-1" y="6513591"/>
            <a:ext cx="8593495" cy="307777"/>
          </a:xfrm>
          <a:prstGeom prst="rect">
            <a:avLst/>
          </a:prstGeom>
        </p:spPr>
        <p:txBody>
          <a:bodyPr wrap="square">
            <a:spAutoFit/>
          </a:bodyPr>
          <a:lstStyle/>
          <a:p>
            <a:r>
              <a:rPr lang="en-CA" sz="1400" dirty="0">
                <a:solidFill>
                  <a:schemeClr val="bg1">
                    <a:lumMod val="65000"/>
                  </a:schemeClr>
                </a:solidFill>
                <a:latin typeface="Avenir Next Medium"/>
                <a:cs typeface="Avenir Next Medium"/>
              </a:rPr>
              <a:t>Building Migrant Resilience in Cities </a:t>
            </a:r>
            <a:r>
              <a:rPr lang="fr-CA" sz="1400" dirty="0">
                <a:solidFill>
                  <a:schemeClr val="bg1">
                    <a:lumMod val="65000"/>
                  </a:schemeClr>
                </a:solidFill>
                <a:latin typeface="Avenir Next Medium"/>
                <a:cs typeface="Avenir Next Medium"/>
              </a:rPr>
              <a:t>Immigration et résilience en milieu urbain</a:t>
            </a:r>
          </a:p>
        </p:txBody>
      </p:sp>
      <p:sp>
        <p:nvSpPr>
          <p:cNvPr id="9" name="CuadroTexto 8"/>
          <p:cNvSpPr txBox="1"/>
          <p:nvPr/>
        </p:nvSpPr>
        <p:spPr>
          <a:xfrm>
            <a:off x="764931" y="1467702"/>
            <a:ext cx="7366989" cy="4247317"/>
          </a:xfrm>
          <a:prstGeom prst="rect">
            <a:avLst/>
          </a:prstGeom>
          <a:noFill/>
        </p:spPr>
        <p:txBody>
          <a:bodyPr wrap="square" rtlCol="0">
            <a:spAutoFit/>
          </a:bodyPr>
          <a:lstStyle/>
          <a:p>
            <a:pPr marL="342900" lvl="0" indent="-342900">
              <a:spcBef>
                <a:spcPct val="20000"/>
              </a:spcBef>
              <a:buFont typeface="Arial"/>
              <a:buChar char="•"/>
            </a:pPr>
            <a:r>
              <a:rPr lang="en-US" dirty="0">
                <a:solidFill>
                  <a:prstClr val="black"/>
                </a:solidFill>
              </a:rPr>
              <a:t>Amina came to Waterloo in September to start a Master’s program </a:t>
            </a:r>
          </a:p>
          <a:p>
            <a:pPr marL="342900" lvl="0" indent="-342900">
              <a:spcBef>
                <a:spcPct val="20000"/>
              </a:spcBef>
              <a:buFont typeface="Arial"/>
              <a:buChar char="•"/>
            </a:pPr>
            <a:r>
              <a:rPr lang="en-US" dirty="0">
                <a:solidFill>
                  <a:prstClr val="black"/>
                </a:solidFill>
              </a:rPr>
              <a:t>She </a:t>
            </a:r>
            <a:r>
              <a:rPr lang="en-US" dirty="0" smtClean="0">
                <a:solidFill>
                  <a:prstClr val="black"/>
                </a:solidFill>
              </a:rPr>
              <a:t>has </a:t>
            </a:r>
            <a:r>
              <a:rPr lang="en-US" dirty="0">
                <a:solidFill>
                  <a:prstClr val="black"/>
                </a:solidFill>
              </a:rPr>
              <a:t>three degrees, two at the graduate level and was teaching at a university prior to coming to Canada; she was accepted to a PhD program in Europe</a:t>
            </a:r>
          </a:p>
          <a:p>
            <a:pPr marL="342900" lvl="0" indent="-342900">
              <a:spcBef>
                <a:spcPct val="20000"/>
              </a:spcBef>
              <a:buFont typeface="Arial"/>
              <a:buChar char="•"/>
            </a:pPr>
            <a:r>
              <a:rPr lang="en-US" dirty="0">
                <a:solidFill>
                  <a:prstClr val="black"/>
                </a:solidFill>
              </a:rPr>
              <a:t>She brought her 2-year-old son and arrived in August as per the stipulation of her visa. She is the </a:t>
            </a:r>
            <a:r>
              <a:rPr lang="en-US" b="1" dirty="0">
                <a:solidFill>
                  <a:prstClr val="black"/>
                </a:solidFill>
              </a:rPr>
              <a:t>sole parent </a:t>
            </a:r>
            <a:r>
              <a:rPr lang="en-US" dirty="0">
                <a:solidFill>
                  <a:prstClr val="black"/>
                </a:solidFill>
              </a:rPr>
              <a:t>and she is LGBT. </a:t>
            </a:r>
          </a:p>
          <a:p>
            <a:pPr marL="342900" lvl="0" indent="-342900">
              <a:spcBef>
                <a:spcPct val="20000"/>
              </a:spcBef>
              <a:buFont typeface="Arial"/>
              <a:buChar char="•"/>
            </a:pPr>
            <a:r>
              <a:rPr lang="en-US" dirty="0">
                <a:solidFill>
                  <a:prstClr val="black"/>
                </a:solidFill>
              </a:rPr>
              <a:t>After taking the bus from one daycare provider to another searching for affordable space for her son, she was referred to a home daycare (unlicensed) that heightened her anxiety</a:t>
            </a:r>
          </a:p>
          <a:p>
            <a:pPr marL="342900" lvl="0" indent="-342900">
              <a:spcBef>
                <a:spcPct val="20000"/>
              </a:spcBef>
              <a:buFont typeface="Arial"/>
              <a:buChar char="•"/>
            </a:pPr>
            <a:r>
              <a:rPr lang="en-US" dirty="0">
                <a:solidFill>
                  <a:prstClr val="black"/>
                </a:solidFill>
              </a:rPr>
              <a:t>Her </a:t>
            </a:r>
            <a:r>
              <a:rPr lang="en-US" b="1" dirty="0">
                <a:solidFill>
                  <a:prstClr val="black"/>
                </a:solidFill>
              </a:rPr>
              <a:t>stress</a:t>
            </a:r>
            <a:r>
              <a:rPr lang="en-US" dirty="0">
                <a:solidFill>
                  <a:prstClr val="black"/>
                </a:solidFill>
              </a:rPr>
              <a:t> led her to contemplate quitting her program and leaving Canada and she has had to request accommodation from her course instructors and the program chair. </a:t>
            </a:r>
          </a:p>
          <a:p>
            <a:pPr marL="342900" lvl="0" indent="-342900">
              <a:spcBef>
                <a:spcPct val="20000"/>
              </a:spcBef>
              <a:buFont typeface="Arial"/>
              <a:buChar char="•"/>
            </a:pPr>
            <a:r>
              <a:rPr lang="en-US" dirty="0">
                <a:solidFill>
                  <a:prstClr val="black"/>
                </a:solidFill>
              </a:rPr>
              <a:t>She has also </a:t>
            </a:r>
            <a:r>
              <a:rPr lang="en-US" b="1" dirty="0">
                <a:solidFill>
                  <a:prstClr val="black"/>
                </a:solidFill>
              </a:rPr>
              <a:t>sought support </a:t>
            </a:r>
            <a:r>
              <a:rPr lang="en-US" dirty="0">
                <a:solidFill>
                  <a:prstClr val="black"/>
                </a:solidFill>
              </a:rPr>
              <a:t>from the Wellness Centre, where she has weekly 30-min appointments. </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54291" y="5874783"/>
            <a:ext cx="1524000" cy="49530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96746" y="5767907"/>
            <a:ext cx="1805471" cy="709052"/>
          </a:xfrm>
          <a:prstGeom prst="rect">
            <a:avLst/>
          </a:prstGeom>
        </p:spPr>
      </p:pic>
    </p:spTree>
    <p:extLst>
      <p:ext uri="{BB962C8B-B14F-4D97-AF65-F5344CB8AC3E}">
        <p14:creationId xmlns:p14="http://schemas.microsoft.com/office/powerpoint/2010/main" val="515414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11910"/>
            <a:ext cx="9144000" cy="1312283"/>
          </a:xfrm>
          <a:prstGeom prst="rect">
            <a:avLst/>
          </a:prstGeom>
          <a:solidFill>
            <a:srgbClr val="219FE1"/>
          </a:solidFill>
          <a:ln>
            <a:noFill/>
          </a:ln>
        </p:spPr>
        <p:style>
          <a:lnRef idx="1">
            <a:schemeClr val="accent1"/>
          </a:lnRef>
          <a:fillRef idx="3">
            <a:schemeClr val="accent1"/>
          </a:fillRef>
          <a:effectRef idx="2">
            <a:schemeClr val="accent1"/>
          </a:effectRef>
          <a:fontRef idx="minor">
            <a:schemeClr val="lt1"/>
          </a:fontRef>
        </p:style>
        <p:txBody>
          <a:bodyPr/>
          <a:lstStyle/>
          <a:p>
            <a:endParaRPr lang="es-ES" dirty="0"/>
          </a:p>
        </p:txBody>
      </p:sp>
      <p:sp>
        <p:nvSpPr>
          <p:cNvPr id="5" name="CuadroTexto 4"/>
          <p:cNvSpPr txBox="1"/>
          <p:nvPr/>
        </p:nvSpPr>
        <p:spPr>
          <a:xfrm>
            <a:off x="325316" y="123093"/>
            <a:ext cx="8441636" cy="707886"/>
          </a:xfrm>
          <a:prstGeom prst="rect">
            <a:avLst/>
          </a:prstGeom>
          <a:noFill/>
        </p:spPr>
        <p:txBody>
          <a:bodyPr wrap="square" rtlCol="0">
            <a:spAutoFit/>
          </a:bodyPr>
          <a:lstStyle/>
          <a:p>
            <a:pPr algn="ctr"/>
            <a:r>
              <a:rPr lang="en-CA" sz="4000" dirty="0" smtClean="0">
                <a:solidFill>
                  <a:schemeClr val="bg1"/>
                </a:solidFill>
                <a:latin typeface="Avenir Next Medium"/>
                <a:cs typeface="Avenir Next Medium"/>
              </a:rPr>
              <a:t>II: Chui</a:t>
            </a:r>
            <a:endParaRPr lang="en-CA" sz="4000" dirty="0">
              <a:solidFill>
                <a:schemeClr val="bg1"/>
              </a:solidFill>
              <a:latin typeface="Avenir Next Medium"/>
              <a:cs typeface="Avenir Next Medium"/>
            </a:endParaRPr>
          </a:p>
        </p:txBody>
      </p:sp>
      <p:pic>
        <p:nvPicPr>
          <p:cNvPr id="6" name="Imagen 5" descr="Captura de pantalla 2018-06-18 a la(s) 10.30.5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0366" y="4558037"/>
            <a:ext cx="1213634" cy="2299963"/>
          </a:xfrm>
          <a:prstGeom prst="rect">
            <a:avLst/>
          </a:prstGeom>
        </p:spPr>
      </p:pic>
      <p:sp>
        <p:nvSpPr>
          <p:cNvPr id="8" name="Rectángulo 7"/>
          <p:cNvSpPr/>
          <p:nvPr/>
        </p:nvSpPr>
        <p:spPr>
          <a:xfrm>
            <a:off x="-1" y="6513591"/>
            <a:ext cx="8593495" cy="307777"/>
          </a:xfrm>
          <a:prstGeom prst="rect">
            <a:avLst/>
          </a:prstGeom>
        </p:spPr>
        <p:txBody>
          <a:bodyPr wrap="square">
            <a:spAutoFit/>
          </a:bodyPr>
          <a:lstStyle/>
          <a:p>
            <a:r>
              <a:rPr lang="en-CA" sz="1400" dirty="0">
                <a:solidFill>
                  <a:schemeClr val="bg1">
                    <a:lumMod val="65000"/>
                  </a:schemeClr>
                </a:solidFill>
                <a:latin typeface="Avenir Next Medium"/>
                <a:cs typeface="Avenir Next Medium"/>
              </a:rPr>
              <a:t>Building Migrant Resilience in Cities </a:t>
            </a:r>
            <a:r>
              <a:rPr lang="fr-CA" sz="1400" dirty="0">
                <a:solidFill>
                  <a:schemeClr val="bg1">
                    <a:lumMod val="65000"/>
                  </a:schemeClr>
                </a:solidFill>
                <a:latin typeface="Avenir Next Medium"/>
                <a:cs typeface="Avenir Next Medium"/>
              </a:rPr>
              <a:t>Immigration et résilience en milieu urbain</a:t>
            </a:r>
          </a:p>
        </p:txBody>
      </p:sp>
      <p:sp>
        <p:nvSpPr>
          <p:cNvPr id="9" name="CuadroTexto 8"/>
          <p:cNvSpPr txBox="1"/>
          <p:nvPr/>
        </p:nvSpPr>
        <p:spPr>
          <a:xfrm>
            <a:off x="566670" y="1068946"/>
            <a:ext cx="7565250" cy="4154984"/>
          </a:xfrm>
          <a:prstGeom prst="rect">
            <a:avLst/>
          </a:prstGeom>
          <a:noFill/>
        </p:spPr>
        <p:txBody>
          <a:bodyPr wrap="square" rtlCol="0">
            <a:spAutoFit/>
          </a:bodyPr>
          <a:lstStyle/>
          <a:p>
            <a:r>
              <a:rPr lang="en-US" sz="2400" dirty="0">
                <a:latin typeface="Avenir Next Medium"/>
                <a:cs typeface="Avenir Next Medium"/>
              </a:rPr>
              <a:t/>
            </a:r>
            <a:br>
              <a:rPr lang="en-US" sz="2400" dirty="0">
                <a:latin typeface="Avenir Next Medium"/>
                <a:cs typeface="Avenir Next Medium"/>
              </a:rPr>
            </a:br>
            <a:endParaRPr lang="en-US" sz="2400" dirty="0">
              <a:latin typeface="Avenir Next Medium"/>
              <a:cs typeface="Avenir Next Medium"/>
            </a:endParaRPr>
          </a:p>
          <a:p>
            <a:pPr marL="342900" indent="-342900">
              <a:buFont typeface="Arial" panose="020B0604020202020204" pitchFamily="34" charset="0"/>
              <a:buChar char="•"/>
            </a:pPr>
            <a:r>
              <a:rPr lang="en-US" sz="2400" dirty="0" smtClean="0">
                <a:latin typeface="Avenir Next Medium"/>
                <a:cs typeface="Avenir Next Medium"/>
              </a:rPr>
              <a:t>Feels </a:t>
            </a:r>
            <a:r>
              <a:rPr lang="en-US" sz="2400" dirty="0">
                <a:latin typeface="Avenir Next Medium"/>
                <a:cs typeface="Avenir Next Medium"/>
              </a:rPr>
              <a:t>she has no free time: "For Chinese students, our </a:t>
            </a:r>
            <a:r>
              <a:rPr lang="en-US" sz="2400" b="1" dirty="0">
                <a:latin typeface="Avenir Next Medium"/>
                <a:cs typeface="Avenir Next Medium"/>
              </a:rPr>
              <a:t>focus is on studying </a:t>
            </a:r>
            <a:r>
              <a:rPr lang="en-US" sz="2400" dirty="0">
                <a:latin typeface="Avenir Next Medium"/>
                <a:cs typeface="Avenir Next Medium"/>
              </a:rPr>
              <a:t>- we study all day, every day.” </a:t>
            </a:r>
          </a:p>
          <a:p>
            <a:pPr marL="342900" indent="-342900">
              <a:buFont typeface="Arial" panose="020B0604020202020204" pitchFamily="34" charset="0"/>
              <a:buChar char="•"/>
            </a:pPr>
            <a:r>
              <a:rPr lang="en-US" sz="2400" dirty="0">
                <a:latin typeface="Avenir Next Medium"/>
                <a:cs typeface="Avenir Next Medium"/>
              </a:rPr>
              <a:t>Challenged by being separated from family: “I don’t often talk about the bad things about me, because I don’t want them to get </a:t>
            </a:r>
            <a:r>
              <a:rPr lang="en-US" sz="2400" b="1" dirty="0">
                <a:latin typeface="Avenir Next Medium"/>
                <a:cs typeface="Avenir Next Medium"/>
              </a:rPr>
              <a:t>worried about </a:t>
            </a:r>
            <a:r>
              <a:rPr lang="en-US" sz="2400" dirty="0">
                <a:latin typeface="Avenir Next Medium"/>
                <a:cs typeface="Avenir Next Medium"/>
              </a:rPr>
              <a:t>me.” </a:t>
            </a:r>
          </a:p>
          <a:p>
            <a:pPr marL="342900" indent="-342900">
              <a:buFont typeface="Arial" panose="020B0604020202020204" pitchFamily="34" charset="0"/>
              <a:buChar char="•"/>
            </a:pPr>
            <a:r>
              <a:rPr lang="en-US" sz="2400" dirty="0">
                <a:latin typeface="Avenir Next Medium"/>
                <a:cs typeface="Avenir Next Medium"/>
              </a:rPr>
              <a:t>Coping strategy: The university </a:t>
            </a:r>
            <a:r>
              <a:rPr lang="en-US" sz="2400" b="1" dirty="0">
                <a:latin typeface="Avenir Next Medium"/>
                <a:cs typeface="Avenir Next Medium"/>
              </a:rPr>
              <a:t>Wellness Centre </a:t>
            </a:r>
            <a:r>
              <a:rPr lang="en-US" sz="2400" dirty="0">
                <a:latin typeface="Avenir Next Medium"/>
                <a:cs typeface="Avenir Next Medium"/>
              </a:rPr>
              <a:t>helped her a lot with loneliness and seasonal depression. </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54291" y="5874783"/>
            <a:ext cx="1524000" cy="49530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96746" y="5767907"/>
            <a:ext cx="1805471" cy="709052"/>
          </a:xfrm>
          <a:prstGeom prst="rect">
            <a:avLst/>
          </a:prstGeom>
        </p:spPr>
      </p:pic>
    </p:spTree>
    <p:extLst>
      <p:ext uri="{BB962C8B-B14F-4D97-AF65-F5344CB8AC3E}">
        <p14:creationId xmlns:p14="http://schemas.microsoft.com/office/powerpoint/2010/main" val="475968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11910"/>
            <a:ext cx="9144000" cy="1312283"/>
          </a:xfrm>
          <a:prstGeom prst="rect">
            <a:avLst/>
          </a:prstGeom>
          <a:solidFill>
            <a:srgbClr val="219FE1"/>
          </a:solidFill>
          <a:ln>
            <a:noFill/>
          </a:ln>
        </p:spPr>
        <p:style>
          <a:lnRef idx="1">
            <a:schemeClr val="accent1"/>
          </a:lnRef>
          <a:fillRef idx="3">
            <a:schemeClr val="accent1"/>
          </a:fillRef>
          <a:effectRef idx="2">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uadroTexto 4"/>
          <p:cNvSpPr txBox="1"/>
          <p:nvPr/>
        </p:nvSpPr>
        <p:spPr>
          <a:xfrm>
            <a:off x="325316" y="123093"/>
            <a:ext cx="8441636"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4000" dirty="0" smtClean="0">
                <a:solidFill>
                  <a:prstClr val="white"/>
                </a:solidFill>
                <a:latin typeface="Avenir Next Medium"/>
                <a:cs typeface="Avenir Next Medium"/>
              </a:rPr>
              <a:t>III: Jorge</a:t>
            </a:r>
            <a:endParaRPr kumimoji="0" lang="en-CA" sz="4000" b="0" i="0" u="none" strike="noStrike" kern="1200" cap="none" spc="0" normalizeH="0" baseline="0" noProof="0" dirty="0">
              <a:ln>
                <a:noFill/>
              </a:ln>
              <a:solidFill>
                <a:prstClr val="white"/>
              </a:solidFill>
              <a:effectLst/>
              <a:uLnTx/>
              <a:uFillTx/>
              <a:latin typeface="Avenir Next Medium"/>
              <a:ea typeface="+mn-ea"/>
              <a:cs typeface="Avenir Next Medium"/>
            </a:endParaRPr>
          </a:p>
        </p:txBody>
      </p:sp>
      <p:pic>
        <p:nvPicPr>
          <p:cNvPr id="6" name="Imagen 5" descr="Captura de pantalla 2018-06-18 a la(s) 10.30.5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0366" y="4558037"/>
            <a:ext cx="1213634" cy="2299963"/>
          </a:xfrm>
          <a:prstGeom prst="rect">
            <a:avLst/>
          </a:prstGeom>
        </p:spPr>
      </p:pic>
      <p:sp>
        <p:nvSpPr>
          <p:cNvPr id="8" name="Rectángulo 7"/>
          <p:cNvSpPr/>
          <p:nvPr/>
        </p:nvSpPr>
        <p:spPr>
          <a:xfrm>
            <a:off x="-1" y="6513591"/>
            <a:ext cx="8593495" cy="307777"/>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400" b="0" i="0" u="none" strike="noStrike" kern="1200" cap="none" spc="0" normalizeH="0" baseline="0" noProof="0" dirty="0">
                <a:ln>
                  <a:noFill/>
                </a:ln>
                <a:solidFill>
                  <a:prstClr val="white">
                    <a:lumMod val="65000"/>
                  </a:prstClr>
                </a:solidFill>
                <a:effectLst/>
                <a:uLnTx/>
                <a:uFillTx/>
                <a:latin typeface="Avenir Next Medium"/>
                <a:ea typeface="+mn-ea"/>
                <a:cs typeface="Avenir Next Medium"/>
              </a:rPr>
              <a:t>Building Migrant Resilience in Cities </a:t>
            </a:r>
            <a:r>
              <a:rPr kumimoji="0" lang="fr-CA" sz="1400" b="0" i="0" u="none" strike="noStrike" kern="1200" cap="none" spc="0" normalizeH="0" baseline="0" noProof="0" dirty="0">
                <a:ln>
                  <a:noFill/>
                </a:ln>
                <a:solidFill>
                  <a:prstClr val="white">
                    <a:lumMod val="65000"/>
                  </a:prstClr>
                </a:solidFill>
                <a:effectLst/>
                <a:uLnTx/>
                <a:uFillTx/>
                <a:latin typeface="Avenir Next Medium"/>
                <a:ea typeface="+mn-ea"/>
                <a:cs typeface="Avenir Next Medium"/>
              </a:rPr>
              <a:t>Immigration et résilience en milieu urbain</a:t>
            </a:r>
          </a:p>
        </p:txBody>
      </p:sp>
      <p:sp>
        <p:nvSpPr>
          <p:cNvPr id="9" name="CuadroTexto 8"/>
          <p:cNvSpPr txBox="1"/>
          <p:nvPr/>
        </p:nvSpPr>
        <p:spPr>
          <a:xfrm>
            <a:off x="167425" y="1467702"/>
            <a:ext cx="7964495"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venir Next Medium"/>
                <a:ea typeface="+mn-ea"/>
                <a:cs typeface="Avenir Next Medium"/>
              </a:rPr>
              <a:t/>
            </a:r>
            <a:br>
              <a:rPr kumimoji="0" lang="en-US" sz="2400" b="0" i="0" u="none" strike="noStrike" kern="1200" cap="none" spc="0" normalizeH="0" baseline="0" noProof="0" dirty="0">
                <a:ln>
                  <a:noFill/>
                </a:ln>
                <a:solidFill>
                  <a:prstClr val="black"/>
                </a:solidFill>
                <a:effectLst/>
                <a:uLnTx/>
                <a:uFillTx/>
                <a:latin typeface="Avenir Next Medium"/>
                <a:ea typeface="+mn-ea"/>
                <a:cs typeface="Avenir Next Medium"/>
              </a:rPr>
            </a:br>
            <a:endParaRPr kumimoji="0" lang="en-US" sz="2400" b="0" i="0" u="none" strike="noStrike" kern="1200" cap="none" spc="0" normalizeH="0" baseline="0" noProof="0" dirty="0">
              <a:ln>
                <a:noFill/>
              </a:ln>
              <a:solidFill>
                <a:prstClr val="black"/>
              </a:solidFill>
              <a:effectLst/>
              <a:uLnTx/>
              <a:uFillTx/>
              <a:latin typeface="Avenir Next Medium"/>
              <a:ea typeface="+mn-ea"/>
              <a:cs typeface="Avenir Next Medium"/>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54291" y="5874783"/>
            <a:ext cx="1524000" cy="49530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96746" y="5767907"/>
            <a:ext cx="1805471" cy="709052"/>
          </a:xfrm>
          <a:prstGeom prst="rect">
            <a:avLst/>
          </a:prstGeom>
        </p:spPr>
      </p:pic>
      <p:sp>
        <p:nvSpPr>
          <p:cNvPr id="10" name="Content Placeholder 9"/>
          <p:cNvSpPr>
            <a:spLocks noGrp="1"/>
          </p:cNvSpPr>
          <p:nvPr>
            <p:ph idx="1"/>
          </p:nvPr>
        </p:nvSpPr>
        <p:spPr/>
        <p:txBody>
          <a:bodyPr/>
          <a:lstStyle/>
          <a:p>
            <a:r>
              <a:rPr lang="en-CA" dirty="0" smtClean="0"/>
              <a:t>Both he and wife are studying in Canada</a:t>
            </a:r>
          </a:p>
          <a:p>
            <a:r>
              <a:rPr lang="en-CA" dirty="0" smtClean="0"/>
              <a:t>Manages financial and workload stress </a:t>
            </a:r>
            <a:r>
              <a:rPr lang="en-CA" b="1" dirty="0" smtClean="0"/>
              <a:t>alone</a:t>
            </a:r>
            <a:r>
              <a:rPr lang="en-CA" dirty="0" smtClean="0"/>
              <a:t>.</a:t>
            </a:r>
          </a:p>
          <a:p>
            <a:r>
              <a:rPr lang="en-CA" dirty="0" smtClean="0"/>
              <a:t>Does not want to </a:t>
            </a:r>
            <a:r>
              <a:rPr lang="en-CA" b="1" dirty="0" smtClean="0"/>
              <a:t>worry his parents </a:t>
            </a:r>
            <a:r>
              <a:rPr lang="en-CA" dirty="0" smtClean="0"/>
              <a:t>in Mexico by sharing his problems.</a:t>
            </a:r>
          </a:p>
          <a:p>
            <a:r>
              <a:rPr lang="en-CA" dirty="0" smtClean="0"/>
              <a:t> His wife has her own challenges, so they </a:t>
            </a:r>
            <a:r>
              <a:rPr lang="en-CA" b="1" dirty="0" smtClean="0"/>
              <a:t>rarely discuss </a:t>
            </a:r>
            <a:r>
              <a:rPr lang="en-CA" dirty="0" smtClean="0"/>
              <a:t>these things either. </a:t>
            </a:r>
            <a:endParaRPr lang="en-CA" dirty="0"/>
          </a:p>
        </p:txBody>
      </p:sp>
    </p:spTree>
    <p:extLst>
      <p:ext uri="{BB962C8B-B14F-4D97-AF65-F5344CB8AC3E}">
        <p14:creationId xmlns:p14="http://schemas.microsoft.com/office/powerpoint/2010/main" val="1220132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11910"/>
            <a:ext cx="9144000" cy="1312283"/>
          </a:xfrm>
          <a:prstGeom prst="rect">
            <a:avLst/>
          </a:prstGeom>
          <a:solidFill>
            <a:srgbClr val="219FE1"/>
          </a:solidFill>
          <a:ln>
            <a:noFill/>
          </a:ln>
        </p:spPr>
        <p:style>
          <a:lnRef idx="1">
            <a:schemeClr val="accent1"/>
          </a:lnRef>
          <a:fillRef idx="3">
            <a:schemeClr val="accent1"/>
          </a:fillRef>
          <a:effectRef idx="2">
            <a:schemeClr val="accent1"/>
          </a:effectRef>
          <a:fontRef idx="minor">
            <a:schemeClr val="lt1"/>
          </a:fontRef>
        </p:style>
        <p:txBody>
          <a:bodyPr/>
          <a:lstStyle/>
          <a:p>
            <a:pPr algn="ctr"/>
            <a:r>
              <a:rPr lang="en-CA" sz="5400" dirty="0" smtClean="0"/>
              <a:t>IV: </a:t>
            </a:r>
            <a:r>
              <a:rPr lang="en-CA" sz="5400" dirty="0" err="1" smtClean="0"/>
              <a:t>Nahid</a:t>
            </a:r>
            <a:endParaRPr lang="en-CA" sz="5400" dirty="0"/>
          </a:p>
        </p:txBody>
      </p:sp>
      <p:pic>
        <p:nvPicPr>
          <p:cNvPr id="6" name="Imagen 5" descr="Captura de pantalla 2018-06-18 a la(s) 10.30.5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0366" y="4558037"/>
            <a:ext cx="1213634" cy="2299963"/>
          </a:xfrm>
          <a:prstGeom prst="rect">
            <a:avLst/>
          </a:prstGeom>
        </p:spPr>
      </p:pic>
      <p:sp>
        <p:nvSpPr>
          <p:cNvPr id="8" name="Rectángulo 7"/>
          <p:cNvSpPr/>
          <p:nvPr/>
        </p:nvSpPr>
        <p:spPr>
          <a:xfrm>
            <a:off x="-1" y="6513591"/>
            <a:ext cx="8593495" cy="307777"/>
          </a:xfrm>
          <a:prstGeom prst="rect">
            <a:avLst/>
          </a:prstGeom>
        </p:spPr>
        <p:txBody>
          <a:bodyPr wrap="square">
            <a:spAutoFit/>
          </a:bodyPr>
          <a:lstStyle/>
          <a:p>
            <a:r>
              <a:rPr lang="en-CA" sz="1400" dirty="0">
                <a:solidFill>
                  <a:schemeClr val="bg1">
                    <a:lumMod val="65000"/>
                  </a:schemeClr>
                </a:solidFill>
                <a:latin typeface="Avenir Next Medium"/>
                <a:cs typeface="Avenir Next Medium"/>
              </a:rPr>
              <a:t>Building Migrant Resilience in Cities </a:t>
            </a:r>
            <a:r>
              <a:rPr lang="fr-CA" sz="1400" dirty="0">
                <a:solidFill>
                  <a:schemeClr val="bg1">
                    <a:lumMod val="65000"/>
                  </a:schemeClr>
                </a:solidFill>
                <a:latin typeface="Avenir Next Medium"/>
                <a:cs typeface="Avenir Next Medium"/>
              </a:rPr>
              <a:t>Immigration et résilience en milieu urbain</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54291" y="5874783"/>
            <a:ext cx="1524000" cy="49530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96746" y="5767907"/>
            <a:ext cx="1805471" cy="709052"/>
          </a:xfrm>
          <a:prstGeom prst="rect">
            <a:avLst/>
          </a:prstGeom>
        </p:spPr>
      </p:pic>
      <p:sp>
        <p:nvSpPr>
          <p:cNvPr id="5" name="Rectangle 4"/>
          <p:cNvSpPr/>
          <p:nvPr/>
        </p:nvSpPr>
        <p:spPr>
          <a:xfrm>
            <a:off x="450761" y="2060620"/>
            <a:ext cx="8142733" cy="3970318"/>
          </a:xfrm>
          <a:prstGeom prst="rect">
            <a:avLst/>
          </a:prstGeom>
        </p:spPr>
        <p:txBody>
          <a:bodyPr wrap="square">
            <a:spAutoFit/>
          </a:bodyPr>
          <a:lstStyle/>
          <a:p>
            <a:pPr marL="285750" indent="-285750">
              <a:buFont typeface="Arial" panose="020B0604020202020204" pitchFamily="34" charset="0"/>
              <a:buChar char="•"/>
            </a:pPr>
            <a:r>
              <a:rPr lang="en-US" dirty="0" smtClean="0"/>
              <a:t>She started </a:t>
            </a:r>
            <a:r>
              <a:rPr lang="en-US" dirty="0"/>
              <a:t>a non-profit in Iran with several friends to empower women, combat child </a:t>
            </a:r>
            <a:r>
              <a:rPr lang="en-US" dirty="0" err="1"/>
              <a:t>labour</a:t>
            </a:r>
            <a:r>
              <a:rPr lang="en-US" dirty="0"/>
              <a:t>, and reduce poverty. She did that work for 10 years, the kind of </a:t>
            </a:r>
            <a:r>
              <a:rPr lang="en-US" dirty="0" smtClean="0"/>
              <a:t>work that </a:t>
            </a:r>
            <a:r>
              <a:rPr lang="en-US" dirty="0"/>
              <a:t>can put your life </a:t>
            </a:r>
            <a:r>
              <a:rPr lang="en-US" dirty="0" smtClean="0"/>
              <a:t>at  </a:t>
            </a:r>
            <a:r>
              <a:rPr lang="en-US" dirty="0"/>
              <a:t>risk in </a:t>
            </a:r>
            <a:r>
              <a:rPr lang="en-US" dirty="0" smtClean="0"/>
              <a:t>Iran.</a:t>
            </a:r>
          </a:p>
          <a:p>
            <a:pPr marL="285750" indent="-285750">
              <a:buFont typeface="Arial" panose="020B0604020202020204" pitchFamily="34" charset="0"/>
              <a:buChar char="•"/>
            </a:pPr>
            <a:r>
              <a:rPr lang="en-US" dirty="0"/>
              <a:t>I</a:t>
            </a:r>
            <a:r>
              <a:rPr lang="en-US" dirty="0" smtClean="0"/>
              <a:t>nitially </a:t>
            </a:r>
            <a:r>
              <a:rPr lang="en-US" dirty="0"/>
              <a:t>applied to come to Canada as a </a:t>
            </a:r>
            <a:r>
              <a:rPr lang="en-US" b="1" dirty="0"/>
              <a:t>skilled worker</a:t>
            </a:r>
            <a:r>
              <a:rPr lang="en-US" dirty="0"/>
              <a:t>, but while waiting decided to come as an international student instead</a:t>
            </a:r>
            <a:r>
              <a:rPr lang="en-US" dirty="0" smtClean="0"/>
              <a:t>.</a:t>
            </a:r>
          </a:p>
          <a:p>
            <a:pPr marL="285750" indent="-285750">
              <a:buFont typeface="Arial" panose="020B0604020202020204" pitchFamily="34" charset="0"/>
              <a:buChar char="•"/>
            </a:pPr>
            <a:r>
              <a:rPr lang="en-US" dirty="0" smtClean="0"/>
              <a:t> </a:t>
            </a:r>
            <a:r>
              <a:rPr lang="en-US" dirty="0"/>
              <a:t>She arrived in 2014 and completed her first semester of an MA in Literary Studies at UW. A year later her application for </a:t>
            </a:r>
            <a:r>
              <a:rPr lang="en-US" b="1" dirty="0"/>
              <a:t>permanent residency </a:t>
            </a:r>
            <a:r>
              <a:rPr lang="en-US" dirty="0"/>
              <a:t>was accepted, and she traveled back to Iran to be with her husband while she worked on the application to sponsor </a:t>
            </a:r>
            <a:r>
              <a:rPr lang="en-US" dirty="0" smtClean="0"/>
              <a:t>him. </a:t>
            </a:r>
            <a:r>
              <a:rPr lang="en-US" dirty="0"/>
              <a:t>Eventually they came to Canada together</a:t>
            </a:r>
            <a:r>
              <a:rPr lang="en-US" dirty="0" smtClean="0"/>
              <a:t>.</a:t>
            </a:r>
          </a:p>
          <a:p>
            <a:pPr marL="285750" indent="-285750">
              <a:buFont typeface="Arial" panose="020B0604020202020204" pitchFamily="34" charset="0"/>
              <a:buChar char="•"/>
            </a:pPr>
            <a:r>
              <a:rPr lang="en-US" dirty="0" smtClean="0"/>
              <a:t> By </a:t>
            </a:r>
            <a:r>
              <a:rPr lang="en-US" dirty="0"/>
              <a:t>that time she was </a:t>
            </a:r>
            <a:r>
              <a:rPr lang="en-US" dirty="0" smtClean="0"/>
              <a:t>pregnant with no </a:t>
            </a:r>
            <a:r>
              <a:rPr lang="en-US" dirty="0"/>
              <a:t>support in </a:t>
            </a:r>
            <a:r>
              <a:rPr lang="en-US" dirty="0" smtClean="0"/>
              <a:t>Canada.</a:t>
            </a:r>
          </a:p>
          <a:p>
            <a:pPr marL="285750" indent="-285750">
              <a:buFont typeface="Arial" panose="020B0604020202020204" pitchFamily="34" charset="0"/>
              <a:buChar char="•"/>
            </a:pPr>
            <a:r>
              <a:rPr lang="en-US" dirty="0" smtClean="0"/>
              <a:t>She coped by doing a TA, she got some assistance from </a:t>
            </a:r>
            <a:r>
              <a:rPr lang="en-US" b="1" dirty="0" smtClean="0"/>
              <a:t>community organizations</a:t>
            </a:r>
            <a:r>
              <a:rPr lang="en-US" dirty="0" smtClean="0"/>
              <a:t>, but once she sponsored her spouse she was </a:t>
            </a:r>
            <a:r>
              <a:rPr lang="en-US" b="1" dirty="0" smtClean="0"/>
              <a:t>ineligible </a:t>
            </a:r>
            <a:r>
              <a:rPr lang="en-US" dirty="0" smtClean="0"/>
              <a:t>for any assistance. </a:t>
            </a:r>
          </a:p>
          <a:p>
            <a:pPr marL="285750" indent="-285750">
              <a:buFont typeface="Arial" panose="020B0604020202020204" pitchFamily="34" charset="0"/>
              <a:buChar char="•"/>
            </a:pPr>
            <a:r>
              <a:rPr lang="en-US" dirty="0" smtClean="0"/>
              <a:t>Currency fluctuations  and </a:t>
            </a:r>
            <a:r>
              <a:rPr lang="en-US" b="1" dirty="0" smtClean="0"/>
              <a:t>sanctions</a:t>
            </a:r>
            <a:r>
              <a:rPr lang="en-US" dirty="0" smtClean="0"/>
              <a:t> prevented financial support from her family in Iran.</a:t>
            </a:r>
            <a:endParaRPr lang="en-US" dirty="0"/>
          </a:p>
        </p:txBody>
      </p:sp>
    </p:spTree>
    <p:extLst>
      <p:ext uri="{BB962C8B-B14F-4D97-AF65-F5344CB8AC3E}">
        <p14:creationId xmlns:p14="http://schemas.microsoft.com/office/powerpoint/2010/main" val="1472839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TotalTime>
  <Words>1712</Words>
  <Application>Microsoft Office PowerPoint</Application>
  <PresentationFormat>On-screen Show (4:3)</PresentationFormat>
  <Paragraphs>125</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Tema de Office</vt:lpstr>
      <vt:lpstr>21st National Metropolis Conference: Halifax, N.S. March 21-23,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dc:creator>
  <cp:lastModifiedBy>mwaltonroberts</cp:lastModifiedBy>
  <cp:revision>46</cp:revision>
  <dcterms:created xsi:type="dcterms:W3CDTF">2018-06-18T14:22:58Z</dcterms:created>
  <dcterms:modified xsi:type="dcterms:W3CDTF">2019-03-20T15:34:20Z</dcterms:modified>
</cp:coreProperties>
</file>