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73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56" r:id="rId16"/>
  </p:sldIdLst>
  <p:sldSz cx="9144000" cy="6858000" type="screen4x3"/>
  <p:notesSz cx="6985000" cy="92837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87438ED-5FD6-460B-9D05-71D6D97542D9}" type="datetimeFigureOut">
              <a:rPr lang="en-CA" smtClean="0"/>
              <a:t>2019-03-22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7D57E37-9244-4DAD-957F-D8343D741F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13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7E37-9244-4DAD-957F-D8343D741F8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345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7E37-9244-4DAD-957F-D8343D741F8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279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7E37-9244-4DAD-957F-D8343D741F8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0778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7E37-9244-4DAD-957F-D8343D741F8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157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7E37-9244-4DAD-957F-D8343D741F8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514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Educational systems are different. </a:t>
            </a:r>
          </a:p>
          <a:p>
            <a:r>
              <a:rPr lang="en-CA" dirty="0"/>
              <a:t>In Quebec, CEGEP is mainly pre-university, however, at least one report shows ISs in non-university programs mostly enroll in 3-year technical, usually trades</a:t>
            </a:r>
          </a:p>
          <a:p>
            <a:r>
              <a:rPr lang="en-CA" dirty="0"/>
              <a:t> programs at CEGEP.</a:t>
            </a:r>
          </a:p>
          <a:p>
            <a:r>
              <a:rPr lang="en-CA" dirty="0"/>
              <a:t>In Ontario, Community colleges are an alternative to university. They offer diplomas in a wide range of occupations including trades as well as offering degrees on a limited basis. A two-year postgraduate diploma from a college may qualify ISs for permanent residence.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7E37-9244-4DAD-957F-D8343D741F8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750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7E37-9244-4DAD-957F-D8343D741F8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55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7E37-9244-4DAD-957F-D8343D741F8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72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7E37-9244-4DAD-957F-D8343D741F8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6993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7E37-9244-4DAD-957F-D8343D741F8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022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57E37-9244-4DAD-957F-D8343D741F8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475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5E-5CA5-4249-9F86-84B0F8652B88}" type="datetimeFigureOut">
              <a:rPr lang="es-ES" smtClean="0"/>
              <a:t>22/03/2019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FFF-C87F-454D-8596-B0CE12D6F07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81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5E-5CA5-4249-9F86-84B0F8652B88}" type="datetimeFigureOut">
              <a:rPr lang="es-ES" smtClean="0"/>
              <a:t>22/03/2019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FFF-C87F-454D-8596-B0CE12D6F07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5E-5CA5-4249-9F86-84B0F8652B88}" type="datetimeFigureOut">
              <a:rPr lang="es-ES" smtClean="0"/>
              <a:t>22/03/2019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FFF-C87F-454D-8596-B0CE12D6F07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84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5E-5CA5-4249-9F86-84B0F8652B88}" type="datetimeFigureOut">
              <a:rPr lang="es-ES" smtClean="0"/>
              <a:t>22/03/2019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FFF-C87F-454D-8596-B0CE12D6F07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53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5E-5CA5-4249-9F86-84B0F8652B88}" type="datetimeFigureOut">
              <a:rPr lang="es-ES" smtClean="0"/>
              <a:t>22/03/2019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FFF-C87F-454D-8596-B0CE12D6F07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79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5E-5CA5-4249-9F86-84B0F8652B88}" type="datetimeFigureOut">
              <a:rPr lang="es-ES" smtClean="0"/>
              <a:t>22/03/2019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FFF-C87F-454D-8596-B0CE12D6F07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21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5E-5CA5-4249-9F86-84B0F8652B88}" type="datetimeFigureOut">
              <a:rPr lang="es-ES" smtClean="0"/>
              <a:t>22/03/2019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FFF-C87F-454D-8596-B0CE12D6F07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42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5E-5CA5-4249-9F86-84B0F8652B88}" type="datetimeFigureOut">
              <a:rPr lang="es-ES" smtClean="0"/>
              <a:t>22/03/2019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FFF-C87F-454D-8596-B0CE12D6F07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69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5E-5CA5-4249-9F86-84B0F8652B88}" type="datetimeFigureOut">
              <a:rPr lang="es-ES" smtClean="0"/>
              <a:t>22/03/2019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FFF-C87F-454D-8596-B0CE12D6F07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58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5E-5CA5-4249-9F86-84B0F8652B88}" type="datetimeFigureOut">
              <a:rPr lang="es-ES" smtClean="0"/>
              <a:t>22/03/2019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FFF-C87F-454D-8596-B0CE12D6F07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29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5E-5CA5-4249-9F86-84B0F8652B88}" type="datetimeFigureOut">
              <a:rPr lang="es-ES" smtClean="0"/>
              <a:t>22/03/2019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FFF-C87F-454D-8596-B0CE12D6F07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67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F825E-5CA5-4249-9F86-84B0F8652B88}" type="datetimeFigureOut">
              <a:rPr lang="es-ES" smtClean="0"/>
              <a:t>22/03/2019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68FFF-C87F-454D-8596-B0CE12D6F07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24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KZFDkx-C8hJBN4AfFiSEVA" TargetMode="External"/><Relationship Id="rId3" Type="http://schemas.openxmlformats.org/officeDocument/2006/relationships/hyperlink" Target="https://twitter.com/bmrc_irmu" TargetMode="External"/><Relationship Id="rId7" Type="http://schemas.openxmlformats.org/officeDocument/2006/relationships/hyperlink" Target="http://bmrc-irmu.info.yorku.c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10" Type="http://schemas.openxmlformats.org/officeDocument/2006/relationships/hyperlink" Target="https://www.youtube.com/channel/UCKZFDkx-C8hJBN4AfFiSEVA/featured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1910"/>
            <a:ext cx="9144000" cy="1312283"/>
          </a:xfrm>
          <a:prstGeom prst="rect">
            <a:avLst/>
          </a:prstGeom>
          <a:solidFill>
            <a:srgbClr val="219F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05714" y="50807"/>
            <a:ext cx="8361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latin typeface="Avenir Next Medium"/>
                <a:cs typeface="Avenir Next Medium"/>
              </a:rPr>
              <a:t>International Students in  </a:t>
            </a:r>
          </a:p>
          <a:p>
            <a:pPr algn="ctr"/>
            <a:r>
              <a:rPr lang="en-CA" sz="4000" dirty="0">
                <a:latin typeface="Avenir Next Medium"/>
                <a:cs typeface="Avenir Next Medium"/>
              </a:rPr>
              <a:t>Ontario and Quebec</a:t>
            </a:r>
          </a:p>
          <a:p>
            <a:pPr algn="ctr"/>
            <a:r>
              <a:rPr lang="en-CA" sz="2800" dirty="0">
                <a:latin typeface="Avenir Next Medium"/>
                <a:cs typeface="Avenir Next Medium"/>
              </a:rPr>
              <a:t>A Comparative Analysis</a:t>
            </a:r>
          </a:p>
        </p:txBody>
      </p:sp>
      <p:pic>
        <p:nvPicPr>
          <p:cNvPr id="6" name="Imagen 5" descr="Captura de pantalla 2018-06-18 a la(s) 10.30.57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66" y="4558037"/>
            <a:ext cx="1213634" cy="229996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" y="6513591"/>
            <a:ext cx="859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Building Migrant Resilience in Cities </a:t>
            </a:r>
            <a:r>
              <a:rPr lang="fr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Immigration et résilience en milieu urbain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09750" y="3124820"/>
            <a:ext cx="7020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bg1">
                    <a:lumMod val="50000"/>
                  </a:schemeClr>
                </a:solidFill>
                <a:latin typeface="Avenir Next Medium"/>
                <a:cs typeface="Avenir Next Medium"/>
              </a:rPr>
              <a:t>Marshia Akbar</a:t>
            </a:r>
          </a:p>
          <a:p>
            <a:pPr algn="ctr"/>
            <a:r>
              <a:rPr lang="en-CA" sz="2400" dirty="0">
                <a:solidFill>
                  <a:schemeClr val="bg1">
                    <a:lumMod val="50000"/>
                  </a:schemeClr>
                </a:solidFill>
                <a:latin typeface="Avenir Next Medium"/>
                <a:cs typeface="Avenir Next Medium"/>
              </a:rPr>
              <a:t>Postdoctoral Research Fellow</a:t>
            </a:r>
          </a:p>
          <a:p>
            <a:pPr algn="ctr"/>
            <a:r>
              <a:rPr lang="en-CA" sz="2400" dirty="0">
                <a:solidFill>
                  <a:schemeClr val="bg1">
                    <a:lumMod val="50000"/>
                  </a:schemeClr>
                </a:solidFill>
                <a:latin typeface="Avenir Next Medium"/>
                <a:cs typeface="Avenir Next Medium"/>
              </a:rPr>
              <a:t>York University</a:t>
            </a:r>
          </a:p>
          <a:p>
            <a:pPr algn="ctr"/>
            <a:r>
              <a:rPr lang="en-CA" sz="2400" dirty="0">
                <a:solidFill>
                  <a:schemeClr val="bg1">
                    <a:lumMod val="50000"/>
                  </a:schemeClr>
                </a:solidFill>
                <a:latin typeface="Avenir Next Medium"/>
                <a:cs typeface="Avenir Next Medium"/>
              </a:rPr>
              <a:t>Toronto</a:t>
            </a:r>
          </a:p>
        </p:txBody>
      </p:sp>
    </p:spTree>
    <p:extLst>
      <p:ext uri="{BB962C8B-B14F-4D97-AF65-F5344CB8AC3E}">
        <p14:creationId xmlns:p14="http://schemas.microsoft.com/office/powerpoint/2010/main" val="205765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1910"/>
            <a:ext cx="9144000" cy="1312283"/>
          </a:xfrm>
          <a:prstGeom prst="rect">
            <a:avLst/>
          </a:prstGeom>
          <a:solidFill>
            <a:srgbClr val="219F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05714" y="165191"/>
            <a:ext cx="836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venir Next Medium"/>
                <a:cs typeface="Avenir Next Medium"/>
              </a:rPr>
              <a:t>International Students: Landing Period</a:t>
            </a:r>
          </a:p>
        </p:txBody>
      </p:sp>
      <p:pic>
        <p:nvPicPr>
          <p:cNvPr id="6" name="Imagen 5" descr="Captura de pantalla 2018-06-18 a la(s) 10.30.5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94" y="5814734"/>
            <a:ext cx="550506" cy="104326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" y="6513591"/>
            <a:ext cx="859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Building Migrant Resilience in Cities </a:t>
            </a:r>
            <a:r>
              <a:rPr lang="fr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Immigration et résilience en milieu urbain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3554" y="1606134"/>
            <a:ext cx="469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BCCF01-74E3-4652-9F7F-F106BF73657E}"/>
              </a:ext>
            </a:extLst>
          </p:cNvPr>
          <p:cNvSpPr/>
          <p:nvPr/>
        </p:nvSpPr>
        <p:spPr>
          <a:xfrm>
            <a:off x="5630564" y="1449494"/>
            <a:ext cx="3344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 </a:t>
            </a: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B0341-5165-4AC9-B5D8-37C932210581}"/>
              </a:ext>
            </a:extLst>
          </p:cNvPr>
          <p:cNvSpPr/>
          <p:nvPr/>
        </p:nvSpPr>
        <p:spPr>
          <a:xfrm>
            <a:off x="3965183" y="1404500"/>
            <a:ext cx="5048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Avenir Next Medium"/>
              <a:cs typeface="Avenir Next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37F5FE-09EC-4F3E-987B-DD85D3FFD25E}"/>
              </a:ext>
            </a:extLst>
          </p:cNvPr>
          <p:cNvSpPr/>
          <p:nvPr/>
        </p:nvSpPr>
        <p:spPr>
          <a:xfrm>
            <a:off x="5016594" y="1793125"/>
            <a:ext cx="3646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CA" sz="14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FE4E439-E636-40E7-AD0C-740C69360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83" y="2078037"/>
            <a:ext cx="6858677" cy="37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2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1910"/>
            <a:ext cx="9144000" cy="1312283"/>
          </a:xfrm>
          <a:prstGeom prst="rect">
            <a:avLst/>
          </a:prstGeom>
          <a:solidFill>
            <a:srgbClr val="219F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05714" y="165191"/>
            <a:ext cx="836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solidFill>
                  <a:schemeClr val="bg1"/>
                </a:solidFill>
                <a:latin typeface="Avenir Next Medium"/>
                <a:cs typeface="Avenir Next Medium"/>
              </a:rPr>
              <a:t>International Students: Gender  </a:t>
            </a:r>
          </a:p>
        </p:txBody>
      </p:sp>
      <p:pic>
        <p:nvPicPr>
          <p:cNvPr id="6" name="Imagen 5" descr="Captura de pantalla 2018-06-18 a la(s) 10.30.5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84" y="5885970"/>
            <a:ext cx="512916" cy="97203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" y="6513591"/>
            <a:ext cx="859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Building Migrant Resilience in Cities </a:t>
            </a:r>
            <a:r>
              <a:rPr lang="fr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Immigration et résilience en milieu urbain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9785" y="4117464"/>
            <a:ext cx="361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r>
              <a:rPr lang="en-CA" dirty="0"/>
              <a:t>The majority of men and women who gained PR status is single in both provinces.</a:t>
            </a:r>
          </a:p>
          <a:p>
            <a:r>
              <a:rPr lang="en-CA" dirty="0"/>
              <a:t>  </a:t>
            </a:r>
          </a:p>
          <a:p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BCCF01-74E3-4652-9F7F-F106BF73657E}"/>
              </a:ext>
            </a:extLst>
          </p:cNvPr>
          <p:cNvSpPr/>
          <p:nvPr/>
        </p:nvSpPr>
        <p:spPr>
          <a:xfrm>
            <a:off x="5630564" y="1449494"/>
            <a:ext cx="3344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 </a:t>
            </a: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37F5FE-09EC-4F3E-987B-DD85D3FFD25E}"/>
              </a:ext>
            </a:extLst>
          </p:cNvPr>
          <p:cNvSpPr/>
          <p:nvPr/>
        </p:nvSpPr>
        <p:spPr>
          <a:xfrm>
            <a:off x="5016594" y="1793125"/>
            <a:ext cx="3646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CA" sz="14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DBEE1F-3293-46B7-947F-2BE2DE44E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93" y="1560381"/>
            <a:ext cx="2262225" cy="1522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391BAF-4606-4DEC-8316-04ECE70C5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675" y="1560382"/>
            <a:ext cx="2262225" cy="152251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2D64B31-B753-4953-8549-53B57CA5ACAF}"/>
              </a:ext>
            </a:extLst>
          </p:cNvPr>
          <p:cNvSpPr/>
          <p:nvPr/>
        </p:nvSpPr>
        <p:spPr>
          <a:xfrm flipH="1">
            <a:off x="5471032" y="1477474"/>
            <a:ext cx="3122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In Ontario, percentages of male and female students that become permanent residents are almost equal</a:t>
            </a:r>
          </a:p>
          <a:p>
            <a:r>
              <a:rPr lang="en-CA" sz="1600" dirty="0"/>
              <a:t>In Quebec, male students are a larger proportion of ISs that land.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B7124B-E204-4C41-A056-A0319B534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9698" y="3290203"/>
            <a:ext cx="3135808" cy="1754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DFCFAA-28B6-4A57-8750-1CA91FBE6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3311" y="5039503"/>
            <a:ext cx="3260181" cy="17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5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1910"/>
            <a:ext cx="9144000" cy="1312283"/>
          </a:xfrm>
          <a:prstGeom prst="rect">
            <a:avLst/>
          </a:prstGeom>
          <a:solidFill>
            <a:srgbClr val="219F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05714" y="165191"/>
            <a:ext cx="836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solidFill>
                  <a:schemeClr val="bg1"/>
                </a:solidFill>
                <a:latin typeface="Avenir Next Medium"/>
                <a:cs typeface="Avenir Next Medium"/>
              </a:rPr>
              <a:t>International Students’ Educational Qualifications by Gender</a:t>
            </a:r>
          </a:p>
        </p:txBody>
      </p:sp>
      <p:pic>
        <p:nvPicPr>
          <p:cNvPr id="6" name="Imagen 5" descr="Captura de pantalla 2018-06-18 a la(s) 10.30.5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40" y="5545717"/>
            <a:ext cx="692460" cy="131228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" y="6513591"/>
            <a:ext cx="859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Building Migrant Resilience in Cities </a:t>
            </a:r>
            <a:r>
              <a:rPr lang="fr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Immigration et résilience en milieu urbain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219502" y="1447421"/>
            <a:ext cx="2733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More than half of all ISs who became permanent residents in Quebec were university educated.</a:t>
            </a:r>
          </a:p>
          <a:p>
            <a:r>
              <a:rPr lang="en-CA" sz="1600" dirty="0"/>
              <a:t>Only one third in Ontario had been enrolled at a university.</a:t>
            </a:r>
          </a:p>
          <a:p>
            <a:endParaRPr lang="en-CA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BCCF01-74E3-4652-9F7F-F106BF73657E}"/>
              </a:ext>
            </a:extLst>
          </p:cNvPr>
          <p:cNvSpPr/>
          <p:nvPr/>
        </p:nvSpPr>
        <p:spPr>
          <a:xfrm>
            <a:off x="5630564" y="1449494"/>
            <a:ext cx="3344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 </a:t>
            </a: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B0341-5165-4AC9-B5D8-37C932210581}"/>
              </a:ext>
            </a:extLst>
          </p:cNvPr>
          <p:cNvSpPr/>
          <p:nvPr/>
        </p:nvSpPr>
        <p:spPr>
          <a:xfrm>
            <a:off x="3965183" y="1404500"/>
            <a:ext cx="5048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Avenir Next Medium"/>
              <a:cs typeface="Avenir Next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37F5FE-09EC-4F3E-987B-DD85D3FFD25E}"/>
              </a:ext>
            </a:extLst>
          </p:cNvPr>
          <p:cNvSpPr/>
          <p:nvPr/>
        </p:nvSpPr>
        <p:spPr>
          <a:xfrm>
            <a:off x="5016594" y="1793125"/>
            <a:ext cx="3646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CA" sz="14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792DCA-85E6-4240-AD04-A3235FE72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59" y="1493953"/>
            <a:ext cx="2578753" cy="15962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58B5DA-4650-43E5-B5E6-09BD3649C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217" y="1449494"/>
            <a:ext cx="2598581" cy="16713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A10170-BD04-4F80-BAFE-BE4A9D9F9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30" y="3446180"/>
            <a:ext cx="4689706" cy="30674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2A630C-2E8D-4322-9457-CAC47DC29BF0}"/>
              </a:ext>
            </a:extLst>
          </p:cNvPr>
          <p:cNvSpPr/>
          <p:nvPr/>
        </p:nvSpPr>
        <p:spPr>
          <a:xfrm>
            <a:off x="5478715" y="4011349"/>
            <a:ext cx="34078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Male ISs are more likely to be university educated than their female counterparts in both provinces, but the gender gap is larger in Ontario than in Quebec.  </a:t>
            </a:r>
          </a:p>
        </p:txBody>
      </p:sp>
    </p:spTree>
    <p:extLst>
      <p:ext uri="{BB962C8B-B14F-4D97-AF65-F5344CB8AC3E}">
        <p14:creationId xmlns:p14="http://schemas.microsoft.com/office/powerpoint/2010/main" val="267960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1910"/>
            <a:ext cx="9144000" cy="1312283"/>
          </a:xfrm>
          <a:prstGeom prst="rect">
            <a:avLst/>
          </a:prstGeom>
          <a:solidFill>
            <a:srgbClr val="219F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69376" y="0"/>
            <a:ext cx="8597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venir Next Medium"/>
                <a:cs typeface="Avenir Next Medium"/>
              </a:rPr>
              <a:t>International Students: </a:t>
            </a:r>
          </a:p>
          <a:p>
            <a:pPr algn="ctr"/>
            <a:r>
              <a:rPr lang="en-CA" sz="4000" dirty="0">
                <a:solidFill>
                  <a:schemeClr val="bg1"/>
                </a:solidFill>
                <a:latin typeface="Avenir Next Medium"/>
                <a:cs typeface="Avenir Next Medium"/>
              </a:rPr>
              <a:t>Principal Applicants by Gender</a:t>
            </a:r>
          </a:p>
          <a:p>
            <a:pPr algn="ctr"/>
            <a:r>
              <a:rPr lang="en-CA" sz="3200" dirty="0">
                <a:solidFill>
                  <a:schemeClr val="bg1"/>
                </a:solidFill>
                <a:latin typeface="Avenir Next Medium"/>
                <a:cs typeface="Avenir Next Medium"/>
              </a:rPr>
              <a:t>Family Status by Gender  </a:t>
            </a:r>
          </a:p>
        </p:txBody>
      </p:sp>
      <p:pic>
        <p:nvPicPr>
          <p:cNvPr id="6" name="Imagen 5" descr="Captura de pantalla 2018-06-18 a la(s) 10.30.5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974" y="5870602"/>
            <a:ext cx="521026" cy="98739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" y="6513591"/>
            <a:ext cx="859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Building Migrant Resilience in Cities </a:t>
            </a:r>
            <a:r>
              <a:rPr lang="fr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Immigration et résilience en milieu urbain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053414" y="1917249"/>
            <a:ext cx="4861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The majority of ISs in Ontario and Quebec landed as principal applicants. </a:t>
            </a:r>
          </a:p>
          <a:p>
            <a:endParaRPr lang="en-CA" sz="1600" dirty="0"/>
          </a:p>
          <a:p>
            <a:r>
              <a:rPr lang="en-CA" sz="1600" dirty="0"/>
              <a:t>Male ISs comprised a larger share of principal applicants than their female counterparts in Quebec.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BCCF01-74E3-4652-9F7F-F106BF73657E}"/>
              </a:ext>
            </a:extLst>
          </p:cNvPr>
          <p:cNvSpPr/>
          <p:nvPr/>
        </p:nvSpPr>
        <p:spPr>
          <a:xfrm>
            <a:off x="5630564" y="1449494"/>
            <a:ext cx="3344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 </a:t>
            </a: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B0341-5165-4AC9-B5D8-37C932210581}"/>
              </a:ext>
            </a:extLst>
          </p:cNvPr>
          <p:cNvSpPr/>
          <p:nvPr/>
        </p:nvSpPr>
        <p:spPr>
          <a:xfrm>
            <a:off x="3965183" y="1404500"/>
            <a:ext cx="5048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Avenir Next Medium"/>
              <a:cs typeface="Avenir Next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D3F3F-A9CC-4097-A2EC-D5FAF9DD1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9" y="1521967"/>
            <a:ext cx="3710264" cy="22893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6C4DD8-D335-43A3-AA3F-5D3F15208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48" y="4201156"/>
            <a:ext cx="3514336" cy="22088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40F076-F895-4804-83F4-EA73ABC78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423" y="4201156"/>
            <a:ext cx="3610789" cy="217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1910"/>
            <a:ext cx="9144000" cy="1312283"/>
          </a:xfrm>
          <a:prstGeom prst="rect">
            <a:avLst/>
          </a:prstGeom>
          <a:solidFill>
            <a:srgbClr val="219F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05714" y="165191"/>
            <a:ext cx="836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venir Next Medium"/>
                <a:cs typeface="Avenir Next Medium"/>
              </a:rPr>
              <a:t>Key Findings </a:t>
            </a:r>
          </a:p>
        </p:txBody>
      </p:sp>
      <p:pic>
        <p:nvPicPr>
          <p:cNvPr id="6" name="Imagen 5" descr="Captura de pantalla 2018-06-18 a la(s) 10.30.5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974" y="5870602"/>
            <a:ext cx="521026" cy="98739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" y="6513591"/>
            <a:ext cx="859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Building Migrant Resilience in Cities </a:t>
            </a:r>
            <a:r>
              <a:rPr lang="fr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Immigration et résilience en milieu urbain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BCCF01-74E3-4652-9F7F-F106BF73657E}"/>
              </a:ext>
            </a:extLst>
          </p:cNvPr>
          <p:cNvSpPr/>
          <p:nvPr/>
        </p:nvSpPr>
        <p:spPr>
          <a:xfrm>
            <a:off x="5630564" y="1449494"/>
            <a:ext cx="3344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 </a:t>
            </a: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B0341-5165-4AC9-B5D8-37C932210581}"/>
              </a:ext>
            </a:extLst>
          </p:cNvPr>
          <p:cNvSpPr/>
          <p:nvPr/>
        </p:nvSpPr>
        <p:spPr>
          <a:xfrm>
            <a:off x="3965183" y="1404500"/>
            <a:ext cx="5048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Avenir Next Medium"/>
              <a:cs typeface="Avenir Next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37F5FE-09EC-4F3E-987B-DD85D3FFD25E}"/>
              </a:ext>
            </a:extLst>
          </p:cNvPr>
          <p:cNvSpPr/>
          <p:nvPr/>
        </p:nvSpPr>
        <p:spPr>
          <a:xfrm>
            <a:off x="5016594" y="1793125"/>
            <a:ext cx="3646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CA" sz="140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07248B-049A-411E-8164-FE8A5C98C599}"/>
              </a:ext>
            </a:extLst>
          </p:cNvPr>
          <p:cNvSpPr/>
          <p:nvPr/>
        </p:nvSpPr>
        <p:spPr>
          <a:xfrm>
            <a:off x="1441089" y="1863820"/>
            <a:ext cx="5048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Avenir Next Medium"/>
              <a:cs typeface="Avenir Next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B9792-2C67-40B0-B0AE-5748D2BEA8F2}"/>
              </a:ext>
            </a:extLst>
          </p:cNvPr>
          <p:cNvSpPr/>
          <p:nvPr/>
        </p:nvSpPr>
        <p:spPr>
          <a:xfrm>
            <a:off x="1036320" y="1595120"/>
            <a:ext cx="7366000" cy="580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international students were planning to become permanent residents, only 38% succeeded between 1980 and 2015.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matters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students are more likely to enroll at universities in Quebec than in Ontario.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in Ontario, men comprise the majority (58%) of ISs who became permanent residents in Quebec.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dirty="0"/>
              <a:t>There is a gender gap among university-educated ISs with men more likely </a:t>
            </a:r>
            <a:r>
              <a:rPr lang="en-CA"/>
              <a:t>to enroll </a:t>
            </a:r>
            <a:r>
              <a:rPr lang="en-CA" dirty="0"/>
              <a:t>at universities and the gap is larger in Ontario than in Quebec.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What do provincial and metropolitan differences mean for settlement and immigrant-serving organisations?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C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0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8-06-18 a la(s) 10.30.57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08" y="1853472"/>
            <a:ext cx="1907697" cy="3615285"/>
          </a:xfrm>
          <a:prstGeom prst="rect">
            <a:avLst/>
          </a:prstGeom>
        </p:spPr>
      </p:pic>
      <p:pic>
        <p:nvPicPr>
          <p:cNvPr id="8" name="Imagen 7" descr="Captura de pantalla 2018-06-04 a la(s) 11.27.49 a.m.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9" y="3173527"/>
            <a:ext cx="3030251" cy="899606"/>
          </a:xfrm>
          <a:prstGeom prst="rect">
            <a:avLst/>
          </a:prstGeom>
        </p:spPr>
      </p:pic>
      <p:pic>
        <p:nvPicPr>
          <p:cNvPr id="9" name="Imagen 8" descr="Captura de pantalla 2018-06-04 a la(s) 11.31.18 a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9" y="4466191"/>
            <a:ext cx="3030251" cy="94935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184250" y="3217355"/>
            <a:ext cx="382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accent1"/>
                </a:solidFill>
                <a:latin typeface="Avenir Next Medium"/>
                <a:cs typeface="Avenir Next Medium"/>
              </a:rPr>
              <a:t>@</a:t>
            </a:r>
            <a:r>
              <a:rPr lang="es-ES" sz="3600" dirty="0" err="1">
                <a:solidFill>
                  <a:schemeClr val="accent1"/>
                </a:solidFill>
                <a:latin typeface="Avenir Next Medium"/>
                <a:cs typeface="Avenir Next Medium"/>
              </a:rPr>
              <a:t>bmrc_irmu</a:t>
            </a:r>
            <a:endParaRPr lang="es-ES" sz="3600" dirty="0">
              <a:solidFill>
                <a:schemeClr val="accent1"/>
              </a:solidFill>
              <a:latin typeface="Avenir Next Medium"/>
              <a:cs typeface="Avenir Next Medium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84250" y="4428045"/>
            <a:ext cx="3610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chemeClr val="accent1"/>
                </a:solidFill>
                <a:latin typeface="Avenir Next Medium"/>
                <a:cs typeface="Avenir Next Medium"/>
              </a:rPr>
              <a:t>@</a:t>
            </a:r>
            <a:r>
              <a:rPr lang="es-ES" sz="3600" dirty="0" err="1">
                <a:solidFill>
                  <a:schemeClr val="accent1"/>
                </a:solidFill>
                <a:latin typeface="Avenir Next Medium"/>
                <a:cs typeface="Avenir Next Medium"/>
              </a:rPr>
              <a:t>BMRCIRMUResearch</a:t>
            </a:r>
            <a:endParaRPr lang="es-ES" sz="3600" dirty="0">
              <a:solidFill>
                <a:schemeClr val="accent1"/>
              </a:solidFill>
              <a:latin typeface="Avenir Next Medium"/>
              <a:cs typeface="Avenir Next Medium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11910"/>
            <a:ext cx="9144000" cy="1312283"/>
          </a:xfrm>
          <a:prstGeom prst="rect">
            <a:avLst/>
          </a:prstGeom>
          <a:solidFill>
            <a:srgbClr val="219F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405714" y="246976"/>
            <a:ext cx="8361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Avenir Next Medium"/>
                <a:cs typeface="Avenir Next Medium"/>
              </a:rPr>
              <a:t>Building Migrant Resilience in Cities</a:t>
            </a:r>
            <a:r>
              <a:rPr lang="es-ES" sz="3200" dirty="0">
                <a:solidFill>
                  <a:schemeClr val="bg1"/>
                </a:solidFill>
                <a:latin typeface="Avenir Next Medium"/>
                <a:cs typeface="Avenir Next Medium"/>
              </a:rPr>
              <a:t>/</a:t>
            </a:r>
            <a:r>
              <a:rPr lang="fr-CA" sz="3200" dirty="0">
                <a:solidFill>
                  <a:schemeClr val="bg1"/>
                </a:solidFill>
                <a:latin typeface="Avenir Next Medium"/>
                <a:cs typeface="Avenir Next Medium"/>
              </a:rPr>
              <a:t>Immigration et résilience en milieu urbain</a:t>
            </a:r>
          </a:p>
        </p:txBody>
      </p:sp>
      <p:pic>
        <p:nvPicPr>
          <p:cNvPr id="15" name="Imagen 14" descr="websit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9" y="1405776"/>
            <a:ext cx="1701435" cy="169653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890705" y="1951606"/>
            <a:ext cx="47450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1"/>
                </a:solidFill>
                <a:latin typeface="Avenir Next Medium"/>
                <a:cs typeface="Avenir Next Medium"/>
                <a:hlinkClick r:id="rId7"/>
              </a:rPr>
              <a:t>http://</a:t>
            </a:r>
            <a:r>
              <a:rPr lang="es-ES" sz="2500" dirty="0" err="1">
                <a:solidFill>
                  <a:schemeClr val="accent1"/>
                </a:solidFill>
                <a:latin typeface="Avenir Next Medium"/>
                <a:cs typeface="Avenir Next Medium"/>
                <a:hlinkClick r:id="rId7"/>
              </a:rPr>
              <a:t>bmrc-irmu.info.yorku.ca</a:t>
            </a:r>
            <a:r>
              <a:rPr lang="es-ES" sz="2500" dirty="0">
                <a:solidFill>
                  <a:schemeClr val="accent1"/>
                </a:solidFill>
                <a:latin typeface="Avenir Next Medium"/>
                <a:cs typeface="Avenir Next Medium"/>
                <a:hlinkClick r:id="rId7"/>
              </a:rPr>
              <a:t>/</a:t>
            </a:r>
            <a:endParaRPr lang="es-ES" sz="2500" dirty="0">
              <a:solidFill>
                <a:schemeClr val="accent1"/>
              </a:solidFill>
              <a:latin typeface="Avenir Next Medium"/>
              <a:cs typeface="Avenir Next Medium"/>
            </a:endParaRPr>
          </a:p>
        </p:txBody>
      </p:sp>
      <p:pic>
        <p:nvPicPr>
          <p:cNvPr id="2" name="Picture 1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012" y="5628374"/>
            <a:ext cx="1156404" cy="1156404"/>
          </a:xfrm>
          <a:prstGeom prst="rect">
            <a:avLst/>
          </a:prstGeom>
        </p:spPr>
      </p:pic>
      <p:sp>
        <p:nvSpPr>
          <p:cNvPr id="13" name="Rectángulo 10">
            <a:hlinkClick r:id="rId10"/>
          </p:cNvPr>
          <p:cNvSpPr/>
          <p:nvPr/>
        </p:nvSpPr>
        <p:spPr>
          <a:xfrm>
            <a:off x="1484755" y="5855804"/>
            <a:ext cx="7009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chemeClr val="accent1"/>
                </a:solidFill>
                <a:latin typeface="Avenir Next Medium"/>
                <a:cs typeface="Avenir Next Medium"/>
              </a:rPr>
              <a:t>BMRC - IRMU</a:t>
            </a:r>
          </a:p>
        </p:txBody>
      </p:sp>
    </p:spTree>
    <p:extLst>
      <p:ext uri="{BB962C8B-B14F-4D97-AF65-F5344CB8AC3E}">
        <p14:creationId xmlns:p14="http://schemas.microsoft.com/office/powerpoint/2010/main" val="84699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1910"/>
            <a:ext cx="9144000" cy="1312283"/>
          </a:xfrm>
          <a:prstGeom prst="rect">
            <a:avLst/>
          </a:prstGeom>
          <a:solidFill>
            <a:srgbClr val="219F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05714" y="299899"/>
            <a:ext cx="8361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Avenir Next Medium"/>
                <a:cs typeface="Avenir Next Medium"/>
              </a:rPr>
              <a:t>Why Focus on International Students?</a:t>
            </a:r>
          </a:p>
        </p:txBody>
      </p:sp>
      <p:pic>
        <p:nvPicPr>
          <p:cNvPr id="6" name="Imagen 5" descr="Captura de pantalla 2018-06-18 a la(s) 10.30.57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94" y="5814734"/>
            <a:ext cx="550506" cy="104326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" y="6513591"/>
            <a:ext cx="859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Building Migrant Resilience in Cities </a:t>
            </a:r>
            <a:r>
              <a:rPr lang="fr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Immigration et résilience en milieu urbain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056638" y="1595855"/>
            <a:ext cx="471031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1600" dirty="0"/>
              <a:t>CBIE research highlights record growth in ISs in Canada:</a:t>
            </a:r>
          </a:p>
          <a:p>
            <a:pPr algn="just"/>
            <a:endParaRPr lang="en-CA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600" dirty="0"/>
              <a:t>In 2017, </a:t>
            </a:r>
            <a:r>
              <a:rPr lang="en-CA" sz="1600" b="1" dirty="0"/>
              <a:t>494,525</a:t>
            </a:r>
            <a:r>
              <a:rPr lang="en-CA" sz="1600" dirty="0"/>
              <a:t> international students in Canada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600" dirty="0"/>
              <a:t>One of top 3 student destinations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600" dirty="0"/>
              <a:t>Growing numbers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CA" sz="1600" dirty="0"/>
              <a:t>17% increase over 2016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CA" sz="1600" dirty="0"/>
              <a:t>34% increase between 2014 and 2017</a:t>
            </a:r>
          </a:p>
          <a:p>
            <a:endParaRPr lang="en-CA" dirty="0"/>
          </a:p>
          <a:p>
            <a:r>
              <a:rPr lang="en-CA" dirty="0"/>
              <a:t>Studies focus on ISs’: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access to social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integration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economic contributions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transition from temporary to permanent status</a:t>
            </a:r>
          </a:p>
          <a:p>
            <a:endParaRPr lang="en-CA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DB9A3-9135-44E9-93C9-CF2D44690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14" y="2346078"/>
            <a:ext cx="3331371" cy="30020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2E24B9-CC55-4400-A29C-E60619C145E9}"/>
              </a:ext>
            </a:extLst>
          </p:cNvPr>
          <p:cNvSpPr/>
          <p:nvPr/>
        </p:nvSpPr>
        <p:spPr>
          <a:xfrm>
            <a:off x="5309668" y="5195561"/>
            <a:ext cx="357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774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1910"/>
            <a:ext cx="9144000" cy="1312283"/>
          </a:xfrm>
          <a:prstGeom prst="rect">
            <a:avLst/>
          </a:prstGeom>
          <a:solidFill>
            <a:srgbClr val="219F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05714" y="299899"/>
            <a:ext cx="836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venir Next Medium"/>
                <a:cs typeface="Avenir Next Medium"/>
              </a:rPr>
              <a:t>Objectives and Data Sources</a:t>
            </a:r>
          </a:p>
        </p:txBody>
      </p:sp>
      <p:pic>
        <p:nvPicPr>
          <p:cNvPr id="6" name="Imagen 5" descr="Captura de pantalla 2018-06-18 a la(s) 10.30.5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84" y="5885970"/>
            <a:ext cx="512916" cy="97203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" y="6513591"/>
            <a:ext cx="859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Building Migrant Resilience in Cities </a:t>
            </a:r>
            <a:r>
              <a:rPr lang="fr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Immigration et résilience en milieu urbain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19345" y="1663758"/>
            <a:ext cx="3565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compares the flow of ISs and their social characteristics between Ontario and Quebec and selected CMAs in the two provinces  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CA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B0341-5165-4AC9-B5D8-37C932210581}"/>
              </a:ext>
            </a:extLst>
          </p:cNvPr>
          <p:cNvSpPr/>
          <p:nvPr/>
        </p:nvSpPr>
        <p:spPr>
          <a:xfrm>
            <a:off x="3965183" y="1404500"/>
            <a:ext cx="48017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Non-Resident File (NRF), 1980-2015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Migrants who entered Canada with a non-permanent resident visa.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and Non-Permanent Resident File (PNRF), 1980-2015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 who became permanent residents.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Canadian Bureau for International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IRCC data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NRF contains very limited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numbers are rounded to multiples of 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information at the CMA level</a:t>
            </a:r>
            <a:endParaRPr lang="en-CA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Avenir Next Medium"/>
              <a:cs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9685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1910"/>
            <a:ext cx="9144000" cy="1312283"/>
          </a:xfrm>
          <a:prstGeom prst="rect">
            <a:avLst/>
          </a:prstGeom>
          <a:solidFill>
            <a:srgbClr val="219F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05714" y="299899"/>
            <a:ext cx="836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venir Next Medium"/>
                <a:cs typeface="Avenir Next Medium"/>
              </a:rPr>
              <a:t>International Students: Total Number  </a:t>
            </a:r>
          </a:p>
        </p:txBody>
      </p:sp>
      <p:pic>
        <p:nvPicPr>
          <p:cNvPr id="6" name="Imagen 5" descr="Captura de pantalla 2018-06-18 a la(s) 10.30.5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94" y="5814734"/>
            <a:ext cx="550506" cy="104326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" y="6513591"/>
            <a:ext cx="859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Building Migrant Resilience in Cities </a:t>
            </a:r>
            <a:r>
              <a:rPr lang="fr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Immigration et résilience en milieu urbain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3554" y="1606134"/>
            <a:ext cx="356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1,373,800 migrants entered Canada with a study permit between 1980 and 2015.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BCCF01-74E3-4652-9F7F-F106BF73657E}"/>
              </a:ext>
            </a:extLst>
          </p:cNvPr>
          <p:cNvSpPr/>
          <p:nvPr/>
        </p:nvSpPr>
        <p:spPr>
          <a:xfrm>
            <a:off x="4467821" y="1623306"/>
            <a:ext cx="3462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Study permit holders comprised one quarter of all temporary residents (5,476,300) entering Canada between 1980 and 2015. </a:t>
            </a:r>
            <a:endParaRPr lang="en-CA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B0341-5165-4AC9-B5D8-37C932210581}"/>
              </a:ext>
            </a:extLst>
          </p:cNvPr>
          <p:cNvSpPr/>
          <p:nvPr/>
        </p:nvSpPr>
        <p:spPr>
          <a:xfrm>
            <a:off x="3965183" y="1404500"/>
            <a:ext cx="5048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Avenir Next Medium"/>
              <a:cs typeface="Avenir Next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B721AC-ACF8-4DFB-8E66-E7240CF24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642" y="3081246"/>
            <a:ext cx="5572227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2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1910"/>
            <a:ext cx="9144000" cy="1312283"/>
          </a:xfrm>
          <a:prstGeom prst="rect">
            <a:avLst/>
          </a:prstGeom>
          <a:solidFill>
            <a:srgbClr val="219F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05714" y="50807"/>
            <a:ext cx="83612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venir Next Medium"/>
                <a:cs typeface="Avenir Next Medium"/>
              </a:rPr>
              <a:t>International Students: Policy Targets</a:t>
            </a:r>
            <a:endParaRPr lang="en-CA" sz="2800" dirty="0">
              <a:solidFill>
                <a:schemeClr val="bg1"/>
              </a:solidFill>
              <a:latin typeface="Avenir Next Medium"/>
              <a:cs typeface="Avenir Next Medium"/>
            </a:endParaRPr>
          </a:p>
        </p:txBody>
      </p:sp>
      <p:pic>
        <p:nvPicPr>
          <p:cNvPr id="6" name="Imagen 5" descr="Captura de pantalla 2018-06-18 a la(s) 10.30.57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66" y="4558037"/>
            <a:ext cx="1213634" cy="229996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" y="6513591"/>
            <a:ext cx="859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Building Migrant Resilience in Cities </a:t>
            </a:r>
            <a:r>
              <a:rPr lang="fr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Immigration et résilience en milieu urbain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520522-76C1-46EF-88B8-F649699A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95" y="2536166"/>
            <a:ext cx="5821135" cy="34988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BDAAAA-DC57-41A9-B57B-6F28246BD15C}"/>
              </a:ext>
            </a:extLst>
          </p:cNvPr>
          <p:cNvSpPr/>
          <p:nvPr/>
        </p:nvSpPr>
        <p:spPr>
          <a:xfrm>
            <a:off x="4896836" y="1477307"/>
            <a:ext cx="3640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proxima-nova"/>
              </a:rPr>
              <a:t>The number of ISs in 2017 surpassed the Government of Canada’s goal of receiving 450,000 ISs by 2022.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038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1910"/>
            <a:ext cx="9144000" cy="1312283"/>
          </a:xfrm>
          <a:prstGeom prst="rect">
            <a:avLst/>
          </a:prstGeom>
          <a:solidFill>
            <a:srgbClr val="219F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3600" dirty="0"/>
              <a:t>International </a:t>
            </a:r>
            <a:r>
              <a:rPr lang="es-ES" sz="3600" dirty="0" err="1"/>
              <a:t>Students</a:t>
            </a:r>
            <a:r>
              <a:rPr lang="es-ES" sz="3600" dirty="0"/>
              <a:t>: </a:t>
            </a:r>
            <a:r>
              <a:rPr lang="es-ES" sz="3600" dirty="0" err="1"/>
              <a:t>Countries</a:t>
            </a:r>
            <a:r>
              <a:rPr lang="es-ES" sz="3600" dirty="0"/>
              <a:t> </a:t>
            </a:r>
            <a:r>
              <a:rPr lang="es-ES" sz="3600" dirty="0" err="1"/>
              <a:t>of</a:t>
            </a:r>
            <a:r>
              <a:rPr lang="es-ES" sz="3600" dirty="0"/>
              <a:t> </a:t>
            </a:r>
            <a:r>
              <a:rPr lang="es-ES" sz="3600" dirty="0" err="1"/>
              <a:t>Origin</a:t>
            </a:r>
            <a:endParaRPr lang="es-ES" sz="3600" dirty="0"/>
          </a:p>
        </p:txBody>
      </p:sp>
      <p:pic>
        <p:nvPicPr>
          <p:cNvPr id="6" name="Imagen 5" descr="Captura de pantalla 2018-06-18 a la(s) 10.30.5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94" y="5814734"/>
            <a:ext cx="550506" cy="104326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" y="6513591"/>
            <a:ext cx="859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Building Migrant Resilience in Cities </a:t>
            </a:r>
            <a:r>
              <a:rPr lang="fr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Immigration et résilience en milieu urbain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BDD1046-0C24-45CC-A047-D68F1E628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793365"/>
              </p:ext>
            </p:extLst>
          </p:nvPr>
        </p:nvGraphicFramePr>
        <p:xfrm>
          <a:off x="3210560" y="1513840"/>
          <a:ext cx="5396677" cy="4892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482">
                  <a:extLst>
                    <a:ext uri="{9D8B030D-6E8A-4147-A177-3AD203B41FA5}">
                      <a16:colId xmlns:a16="http://schemas.microsoft.com/office/drawing/2014/main" val="1064537551"/>
                    </a:ext>
                  </a:extLst>
                </a:gridCol>
                <a:gridCol w="880026">
                  <a:extLst>
                    <a:ext uri="{9D8B030D-6E8A-4147-A177-3AD203B41FA5}">
                      <a16:colId xmlns:a16="http://schemas.microsoft.com/office/drawing/2014/main" val="1168522070"/>
                    </a:ext>
                  </a:extLst>
                </a:gridCol>
                <a:gridCol w="1630169">
                  <a:extLst>
                    <a:ext uri="{9D8B030D-6E8A-4147-A177-3AD203B41FA5}">
                      <a16:colId xmlns:a16="http://schemas.microsoft.com/office/drawing/2014/main" val="2703308908"/>
                    </a:ext>
                  </a:extLst>
                </a:gridCol>
              </a:tblGrid>
              <a:tr h="741060">
                <a:tc gridSpan="3"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Top 10 Source Countries of International Students in Canada, 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37715"/>
                  </a:ext>
                </a:extLst>
              </a:tr>
              <a:tr h="351028">
                <a:tc>
                  <a:txBody>
                    <a:bodyPr/>
                    <a:lstStyle/>
                    <a:p>
                      <a:r>
                        <a:rPr lang="en-CA" sz="1200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140,530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43297"/>
                  </a:ext>
                </a:extLst>
              </a:tr>
              <a:tr h="422314">
                <a:tc>
                  <a:txBody>
                    <a:bodyPr/>
                    <a:lstStyle/>
                    <a:p>
                      <a:r>
                        <a:rPr lang="en-CA" sz="1200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123,940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62640"/>
                  </a:ext>
                </a:extLst>
              </a:tr>
              <a:tr h="422314">
                <a:tc>
                  <a:txBody>
                    <a:bodyPr/>
                    <a:lstStyle/>
                    <a:p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Korea 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23,050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47678"/>
                  </a:ext>
                </a:extLst>
              </a:tr>
              <a:tr h="422314">
                <a:tc>
                  <a:txBody>
                    <a:bodyPr/>
                    <a:lstStyle/>
                    <a:p>
                      <a:r>
                        <a:rPr lang="en-CA" sz="1200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21,925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987051"/>
                  </a:ext>
                </a:extLst>
              </a:tr>
              <a:tr h="422314">
                <a:tc>
                  <a:txBody>
                    <a:bodyPr/>
                    <a:lstStyle/>
                    <a:p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Vietnam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14,095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618922"/>
                  </a:ext>
                </a:extLst>
              </a:tr>
              <a:tr h="422314">
                <a:tc>
                  <a:txBody>
                    <a:bodyPr/>
                    <a:lstStyle/>
                    <a:p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States of America 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13,975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571234"/>
                  </a:ext>
                </a:extLst>
              </a:tr>
              <a:tr h="422314">
                <a:tc>
                  <a:txBody>
                    <a:bodyPr/>
                    <a:lstStyle/>
                    <a:p>
                      <a:r>
                        <a:rPr lang="en-CA" sz="1200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11,775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90499"/>
                  </a:ext>
                </a:extLst>
              </a:tr>
              <a:tr h="422314">
                <a:tc>
                  <a:txBody>
                    <a:bodyPr/>
                    <a:lstStyle/>
                    <a:p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Nigeria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10,880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441773"/>
                  </a:ext>
                </a:extLst>
              </a:tr>
              <a:tr h="422314">
                <a:tc>
                  <a:txBody>
                    <a:bodyPr/>
                    <a:lstStyle/>
                    <a:p>
                      <a:r>
                        <a:rPr lang="en-CA" sz="1200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7,950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681778"/>
                  </a:ext>
                </a:extLst>
              </a:tr>
              <a:tr h="422314">
                <a:tc>
                  <a:txBody>
                    <a:bodyPr/>
                    <a:lstStyle/>
                    <a:p>
                      <a:r>
                        <a:rPr lang="en-CA" sz="1200" dirty="0"/>
                        <a:t>Saudi Arabia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7,640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19626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785E702-8394-4AA5-8106-8B27FDF5F154}"/>
              </a:ext>
            </a:extLst>
          </p:cNvPr>
          <p:cNvSpPr/>
          <p:nvPr/>
        </p:nvSpPr>
        <p:spPr>
          <a:xfrm>
            <a:off x="834837" y="2415301"/>
            <a:ext cx="1838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proxima-nova"/>
              </a:rPr>
              <a:t>Diversity among ISs has declined in recent years with 65 percent of all ISs coming from the top five countries of citizenship.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606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1910"/>
            <a:ext cx="9144000" cy="1312283"/>
          </a:xfrm>
          <a:prstGeom prst="rect">
            <a:avLst/>
          </a:prstGeom>
          <a:solidFill>
            <a:srgbClr val="219F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91381" y="115826"/>
            <a:ext cx="836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solidFill>
                  <a:schemeClr val="bg1"/>
                </a:solidFill>
                <a:latin typeface="Avenir Next Medium"/>
                <a:cs typeface="Avenir Next Medium"/>
              </a:rPr>
              <a:t>International Students: Level of Study in Quebec and Ontario</a:t>
            </a:r>
          </a:p>
        </p:txBody>
      </p:sp>
      <p:pic>
        <p:nvPicPr>
          <p:cNvPr id="6" name="Imagen 5" descr="Captura de pantalla 2018-06-18 a la(s) 10.30.5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42" y="5998839"/>
            <a:ext cx="453358" cy="85916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" y="6513591"/>
            <a:ext cx="859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Building Migrant Resilience in Cities </a:t>
            </a:r>
            <a:r>
              <a:rPr lang="fr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Immigration et résilience en milieu urbain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3554" y="1606134"/>
            <a:ext cx="3565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Destination of almost half of ISs was Ontario, while only 17% reported Quebec as their destinations.</a:t>
            </a:r>
          </a:p>
          <a:p>
            <a:r>
              <a:rPr lang="en-CA" dirty="0"/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BCCF01-74E3-4652-9F7F-F106BF73657E}"/>
              </a:ext>
            </a:extLst>
          </p:cNvPr>
          <p:cNvSpPr/>
          <p:nvPr/>
        </p:nvSpPr>
        <p:spPr>
          <a:xfrm>
            <a:off x="4467821" y="1398791"/>
            <a:ext cx="4614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 </a:t>
            </a:r>
            <a:endParaRPr lang="en-CA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/>
              <a:t>Most ISs in Ontario attended non-university institutions, while the majority in Quebec attended universities. </a:t>
            </a: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B0341-5165-4AC9-B5D8-37C932210581}"/>
              </a:ext>
            </a:extLst>
          </p:cNvPr>
          <p:cNvSpPr/>
          <p:nvPr/>
        </p:nvSpPr>
        <p:spPr>
          <a:xfrm>
            <a:off x="3965183" y="1404500"/>
            <a:ext cx="5048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Avenir Next Medium"/>
              <a:cs typeface="Avenir Next Mediu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4BAF6C-5D5E-4A27-ABDD-B0B5F6D7E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23" y="3319925"/>
            <a:ext cx="3565970" cy="275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CE92B-3B8F-4D59-B662-D93D9FC44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858" y="3190372"/>
            <a:ext cx="3986210" cy="28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0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1910"/>
            <a:ext cx="9144000" cy="1312283"/>
          </a:xfrm>
          <a:prstGeom prst="rect">
            <a:avLst/>
          </a:prstGeom>
          <a:solidFill>
            <a:srgbClr val="219F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73458" y="11911"/>
            <a:ext cx="8593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solidFill>
                  <a:schemeClr val="bg1"/>
                </a:solidFill>
                <a:latin typeface="Avenir Next Medium"/>
                <a:cs typeface="Avenir Next Medium"/>
              </a:rPr>
              <a:t>International Students: </a:t>
            </a:r>
          </a:p>
          <a:p>
            <a:pPr algn="ctr"/>
            <a:r>
              <a:rPr lang="en-CA" sz="3600" dirty="0">
                <a:solidFill>
                  <a:schemeClr val="bg1"/>
                </a:solidFill>
                <a:latin typeface="Avenir Next Medium"/>
                <a:cs typeface="Avenir Next Medium"/>
              </a:rPr>
              <a:t>Level of Study in Selected CMAs</a:t>
            </a:r>
          </a:p>
        </p:txBody>
      </p:sp>
      <p:pic>
        <p:nvPicPr>
          <p:cNvPr id="6" name="Imagen 5" descr="Captura de pantalla 2018-06-18 a la(s) 10.30.5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94" y="5814734"/>
            <a:ext cx="550506" cy="104326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" y="6513591"/>
            <a:ext cx="859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Building Migrant Resilience in Cities </a:t>
            </a:r>
            <a:r>
              <a:rPr lang="fr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Immigration et résilience en milieu urbain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3553" y="1406654"/>
            <a:ext cx="413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University-going ISs dominate in Quebec City, Sherbrooke and Montreal.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BCCF01-74E3-4652-9F7F-F106BF73657E}"/>
              </a:ext>
            </a:extLst>
          </p:cNvPr>
          <p:cNvSpPr/>
          <p:nvPr/>
        </p:nvSpPr>
        <p:spPr>
          <a:xfrm>
            <a:off x="4572001" y="1373722"/>
            <a:ext cx="41336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Toronto has a large proportion (82%) of college, trades and other non-university secondary institutions.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 Kitchener-Waterloo, majority are enrolled in universities.</a:t>
            </a: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B0341-5165-4AC9-B5D8-37C932210581}"/>
              </a:ext>
            </a:extLst>
          </p:cNvPr>
          <p:cNvSpPr/>
          <p:nvPr/>
        </p:nvSpPr>
        <p:spPr>
          <a:xfrm>
            <a:off x="3965183" y="1404500"/>
            <a:ext cx="5048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Avenir Next Medium"/>
              <a:cs typeface="Avenir Next Medium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0D01491-AAEB-4878-91CE-201B85944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2734" y="3097483"/>
            <a:ext cx="4886338" cy="291925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A7C6E4-96F5-4F2C-9DA2-6A906961D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5835"/>
              </p:ext>
            </p:extLst>
          </p:nvPr>
        </p:nvGraphicFramePr>
        <p:xfrm>
          <a:off x="5466142" y="3096608"/>
          <a:ext cx="3300810" cy="3096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270">
                  <a:extLst>
                    <a:ext uri="{9D8B030D-6E8A-4147-A177-3AD203B41FA5}">
                      <a16:colId xmlns:a16="http://schemas.microsoft.com/office/drawing/2014/main" val="1805486"/>
                    </a:ext>
                  </a:extLst>
                </a:gridCol>
                <a:gridCol w="917307">
                  <a:extLst>
                    <a:ext uri="{9D8B030D-6E8A-4147-A177-3AD203B41FA5}">
                      <a16:colId xmlns:a16="http://schemas.microsoft.com/office/drawing/2014/main" val="4077114919"/>
                    </a:ext>
                  </a:extLst>
                </a:gridCol>
                <a:gridCol w="1283233">
                  <a:extLst>
                    <a:ext uri="{9D8B030D-6E8A-4147-A177-3AD203B41FA5}">
                      <a16:colId xmlns:a16="http://schemas.microsoft.com/office/drawing/2014/main" val="2152612633"/>
                    </a:ext>
                  </a:extLst>
                </a:gridCol>
              </a:tblGrid>
              <a:tr h="317618">
                <a:tc>
                  <a:txBody>
                    <a:bodyPr/>
                    <a:lstStyle/>
                    <a:p>
                      <a:r>
                        <a:rPr lang="en-CA" sz="1100" dirty="0"/>
                        <a:t>Level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College, trades and other non-university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648536"/>
                  </a:ext>
                </a:extLst>
              </a:tr>
              <a:tr h="317618">
                <a:tc>
                  <a:txBody>
                    <a:bodyPr/>
                    <a:lstStyle/>
                    <a:p>
                      <a:r>
                        <a:rPr lang="en-CA" sz="1200" dirty="0"/>
                        <a:t>Toronto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77,200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357,450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47674392"/>
                  </a:ext>
                </a:extLst>
              </a:tr>
              <a:tr h="317618">
                <a:tc>
                  <a:txBody>
                    <a:bodyPr/>
                    <a:lstStyle/>
                    <a:p>
                      <a:r>
                        <a:rPr lang="en-CA" sz="1200" dirty="0"/>
                        <a:t>Ottawa-Gatineau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26,000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30,100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87959979"/>
                  </a:ext>
                </a:extLst>
              </a:tr>
              <a:tr h="317618">
                <a:tc>
                  <a:txBody>
                    <a:bodyPr/>
                    <a:lstStyle/>
                    <a:p>
                      <a:r>
                        <a:rPr lang="en-CA" sz="1200" dirty="0"/>
                        <a:t>Kitchener-Waterloo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9,500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6,750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13171120"/>
                  </a:ext>
                </a:extLst>
              </a:tr>
              <a:tr h="317618">
                <a:tc>
                  <a:txBody>
                    <a:bodyPr/>
                    <a:lstStyle/>
                    <a:p>
                      <a:r>
                        <a:rPr lang="en-CA" sz="1200" dirty="0"/>
                        <a:t>Windsor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18,700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27,850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23608808"/>
                  </a:ext>
                </a:extLst>
              </a:tr>
              <a:tr h="317618">
                <a:tc>
                  <a:txBody>
                    <a:bodyPr/>
                    <a:lstStyle/>
                    <a:p>
                      <a:r>
                        <a:rPr lang="en-CA" sz="1200" dirty="0"/>
                        <a:t>Montreal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111,250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77,900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17373364"/>
                  </a:ext>
                </a:extLst>
              </a:tr>
              <a:tr h="317618">
                <a:tc>
                  <a:txBody>
                    <a:bodyPr/>
                    <a:lstStyle/>
                    <a:p>
                      <a:r>
                        <a:rPr lang="en-CA" sz="1200" dirty="0"/>
                        <a:t>Sherbrooke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1,850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97019761"/>
                  </a:ext>
                </a:extLst>
              </a:tr>
              <a:tr h="317618">
                <a:tc>
                  <a:txBody>
                    <a:bodyPr/>
                    <a:lstStyle/>
                    <a:p>
                      <a:r>
                        <a:rPr lang="en-CA" sz="1200" dirty="0"/>
                        <a:t>Quebec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13,850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4,150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1035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31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1910"/>
            <a:ext cx="9144000" cy="1312283"/>
          </a:xfrm>
          <a:prstGeom prst="rect">
            <a:avLst/>
          </a:prstGeom>
          <a:solidFill>
            <a:srgbClr val="219F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05714" y="165191"/>
            <a:ext cx="83612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venir Next Medium"/>
                <a:cs typeface="Avenir Next Medium"/>
              </a:rPr>
              <a:t>International Students: </a:t>
            </a:r>
          </a:p>
          <a:p>
            <a:pPr algn="ctr"/>
            <a:r>
              <a:rPr lang="en-CA" sz="4000" dirty="0">
                <a:solidFill>
                  <a:schemeClr val="bg1"/>
                </a:solidFill>
                <a:latin typeface="Avenir Next Medium"/>
                <a:cs typeface="Avenir Next Medium"/>
              </a:rPr>
              <a:t>Transition to Permanent Residence</a:t>
            </a:r>
          </a:p>
          <a:p>
            <a:pPr algn="ctr"/>
            <a:r>
              <a:rPr lang="en-CA" sz="2000" dirty="0">
                <a:solidFill>
                  <a:schemeClr val="bg1"/>
                </a:solidFill>
              </a:rPr>
              <a:t>Where do the international students who became permanent residents reside?</a:t>
            </a:r>
          </a:p>
          <a:p>
            <a:pPr algn="ctr"/>
            <a:endParaRPr lang="en-CA" sz="4000" dirty="0">
              <a:solidFill>
                <a:schemeClr val="bg1"/>
              </a:solidFill>
              <a:latin typeface="Avenir Next Medium"/>
              <a:cs typeface="Avenir Next Medium"/>
            </a:endParaRPr>
          </a:p>
        </p:txBody>
      </p:sp>
      <p:pic>
        <p:nvPicPr>
          <p:cNvPr id="6" name="Imagen 5" descr="Captura de pantalla 2018-06-18 a la(s) 10.30.57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276" y="5693036"/>
            <a:ext cx="614723" cy="116496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" y="6513591"/>
            <a:ext cx="859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Building Migrant Resilience in Cities </a:t>
            </a:r>
            <a:r>
              <a:rPr lang="fr-CA" sz="1400" dirty="0">
                <a:solidFill>
                  <a:schemeClr val="bg1">
                    <a:lumMod val="65000"/>
                  </a:schemeClr>
                </a:solidFill>
                <a:latin typeface="Avenir Next Medium"/>
                <a:cs typeface="Avenir Next Medium"/>
              </a:rPr>
              <a:t>Immigration et résilience en milieu urbain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3554" y="2239986"/>
            <a:ext cx="3770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Of 1,373,800 ISs who entered between 1980 and 2015, 525,300 (38%) became permanent residents. 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About half (51%) of ISs who gained PR status resided in Ontario.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Only 16%  lived in Quebec. </a:t>
            </a:r>
          </a:p>
          <a:p>
            <a:r>
              <a:rPr lang="en-CA" dirty="0"/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BCCF01-74E3-4652-9F7F-F106BF73657E}"/>
              </a:ext>
            </a:extLst>
          </p:cNvPr>
          <p:cNvSpPr/>
          <p:nvPr/>
        </p:nvSpPr>
        <p:spPr>
          <a:xfrm>
            <a:off x="5630564" y="1449494"/>
            <a:ext cx="3344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 </a:t>
            </a: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B0341-5165-4AC9-B5D8-37C932210581}"/>
              </a:ext>
            </a:extLst>
          </p:cNvPr>
          <p:cNvSpPr/>
          <p:nvPr/>
        </p:nvSpPr>
        <p:spPr>
          <a:xfrm>
            <a:off x="3965183" y="1404500"/>
            <a:ext cx="5048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solidFill>
                <a:schemeClr val="bg1">
                  <a:lumMod val="50000"/>
                </a:schemeClr>
              </a:solidFill>
              <a:latin typeface="Avenir Next Medium"/>
              <a:cs typeface="Avenir Next Medium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C552272-F9DC-44C7-A0FF-F9DE31AC1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601254"/>
              </p:ext>
            </p:extLst>
          </p:nvPr>
        </p:nvGraphicFramePr>
        <p:xfrm>
          <a:off x="4439920" y="2474603"/>
          <a:ext cx="4089356" cy="4002354"/>
        </p:xfrm>
        <a:graphic>
          <a:graphicData uri="http://schemas.openxmlformats.org/drawingml/2006/table">
            <a:tbl>
              <a:tblPr/>
              <a:tblGrid>
                <a:gridCol w="253999">
                  <a:extLst>
                    <a:ext uri="{9D8B030D-6E8A-4147-A177-3AD203B41FA5}">
                      <a16:colId xmlns:a16="http://schemas.microsoft.com/office/drawing/2014/main" val="4218970890"/>
                    </a:ext>
                  </a:extLst>
                </a:gridCol>
                <a:gridCol w="1391756">
                  <a:extLst>
                    <a:ext uri="{9D8B030D-6E8A-4147-A177-3AD203B41FA5}">
                      <a16:colId xmlns:a16="http://schemas.microsoft.com/office/drawing/2014/main" val="3018986978"/>
                    </a:ext>
                  </a:extLst>
                </a:gridCol>
                <a:gridCol w="1466322">
                  <a:extLst>
                    <a:ext uri="{9D8B030D-6E8A-4147-A177-3AD203B41FA5}">
                      <a16:colId xmlns:a16="http://schemas.microsoft.com/office/drawing/2014/main" val="353597368"/>
                    </a:ext>
                  </a:extLst>
                </a:gridCol>
                <a:gridCol w="977279">
                  <a:extLst>
                    <a:ext uri="{9D8B030D-6E8A-4147-A177-3AD203B41FA5}">
                      <a16:colId xmlns:a16="http://schemas.microsoft.com/office/drawing/2014/main" val="2624957193"/>
                    </a:ext>
                  </a:extLst>
                </a:gridCol>
              </a:tblGrid>
              <a:tr h="400939">
                <a:tc gridSpan="2">
                  <a:txBody>
                    <a:bodyPr/>
                    <a:lstStyle/>
                    <a:p>
                      <a:pPr algn="l" fontAlgn="b"/>
                      <a:endParaRPr lang="en-CA" sz="105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Number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78705"/>
                  </a:ext>
                </a:extLst>
              </a:tr>
              <a:tr h="399440">
                <a:tc rowSpan="9"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Quebec City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6,750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978219"/>
                  </a:ext>
                </a:extLst>
              </a:tr>
              <a:tr h="39944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Sherbrooke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1,950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329873"/>
                  </a:ext>
                </a:extLst>
              </a:tr>
              <a:tr h="39944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Montreal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71,300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9933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13.6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921394"/>
                  </a:ext>
                </a:extLst>
              </a:tr>
              <a:tr h="38459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Ottawa-Gatineau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22,850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488211"/>
                  </a:ext>
                </a:extLst>
              </a:tr>
              <a:tr h="42074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Kitchener-Waterloo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7,250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011000"/>
                  </a:ext>
                </a:extLst>
              </a:tr>
              <a:tr h="39944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Toronto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197,650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9933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37.6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58991"/>
                  </a:ext>
                </a:extLst>
              </a:tr>
              <a:tr h="39944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Windsor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4,300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713155"/>
                  </a:ext>
                </a:extLst>
              </a:tr>
              <a:tr h="39944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Other CMAs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213,250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40.6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439360"/>
                  </a:ext>
                </a:extLst>
              </a:tr>
              <a:tr h="39944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525,300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0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92547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37F5FE-09EC-4F3E-987B-DD85D3FFD25E}"/>
              </a:ext>
            </a:extLst>
          </p:cNvPr>
          <p:cNvSpPr/>
          <p:nvPr/>
        </p:nvSpPr>
        <p:spPr>
          <a:xfrm>
            <a:off x="4439920" y="1799152"/>
            <a:ext cx="4223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CA" sz="1400" dirty="0">
                <a:solidFill>
                  <a:srgbClr val="333399"/>
                </a:solidFill>
                <a:latin typeface="Arial" panose="020B0604020202020204" pitchFamily="34" charset="0"/>
              </a:rPr>
              <a:t>The percent of all international students in Canada who gained PR status by place of residence  </a:t>
            </a:r>
          </a:p>
        </p:txBody>
      </p:sp>
    </p:spTree>
    <p:extLst>
      <p:ext uri="{BB962C8B-B14F-4D97-AF65-F5344CB8AC3E}">
        <p14:creationId xmlns:p14="http://schemas.microsoft.com/office/powerpoint/2010/main" val="3721572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1109</Words>
  <Application>Microsoft Office PowerPoint</Application>
  <PresentationFormat>On-screen Show (4:3)</PresentationFormat>
  <Paragraphs>231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Medium</vt:lpstr>
      <vt:lpstr>Calibri</vt:lpstr>
      <vt:lpstr>proxima-nova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</dc:creator>
  <cp:lastModifiedBy>Marshia Akbar</cp:lastModifiedBy>
  <cp:revision>100</cp:revision>
  <cp:lastPrinted>2019-03-20T20:00:16Z</cp:lastPrinted>
  <dcterms:created xsi:type="dcterms:W3CDTF">2018-06-18T14:22:58Z</dcterms:created>
  <dcterms:modified xsi:type="dcterms:W3CDTF">2019-03-22T11:38:26Z</dcterms:modified>
</cp:coreProperties>
</file>